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314" r:id="rId2"/>
    <p:sldId id="342" r:id="rId3"/>
    <p:sldId id="365" r:id="rId4"/>
    <p:sldId id="383" r:id="rId5"/>
    <p:sldId id="362" r:id="rId6"/>
    <p:sldId id="388" r:id="rId7"/>
    <p:sldId id="385" r:id="rId8"/>
    <p:sldId id="396" r:id="rId9"/>
    <p:sldId id="384" r:id="rId10"/>
    <p:sldId id="379" r:id="rId11"/>
    <p:sldId id="389" r:id="rId12"/>
    <p:sldId id="391" r:id="rId13"/>
    <p:sldId id="398" r:id="rId14"/>
    <p:sldId id="373" r:id="rId15"/>
    <p:sldId id="394" r:id="rId16"/>
    <p:sldId id="356" r:id="rId17"/>
    <p:sldId id="358" r:id="rId18"/>
    <p:sldId id="357" r:id="rId19"/>
    <p:sldId id="380" r:id="rId20"/>
    <p:sldId id="346" r:id="rId21"/>
    <p:sldId id="376" r:id="rId22"/>
    <p:sldId id="382" r:id="rId23"/>
    <p:sldId id="363" r:id="rId24"/>
    <p:sldId id="368" r:id="rId25"/>
    <p:sldId id="377" r:id="rId26"/>
    <p:sldId id="370" r:id="rId27"/>
    <p:sldId id="374" r:id="rId28"/>
    <p:sldId id="372" r:id="rId29"/>
    <p:sldId id="378" r:id="rId30"/>
    <p:sldId id="381" r:id="rId31"/>
    <p:sldId id="397" r:id="rId32"/>
    <p:sldId id="375" r:id="rId33"/>
    <p:sldId id="392" r:id="rId34"/>
    <p:sldId id="395" r:id="rId35"/>
    <p:sldId id="393" r:id="rId36"/>
  </p:sldIdLst>
  <p:sldSz cx="6153150" cy="3460750"/>
  <p:notesSz cx="4610100" cy="3460750"/>
  <p:defaultTextStyle>
    <a:defPPr>
      <a:defRPr kern="0"/>
    </a:defPPr>
  </p:defaultTextStyle>
  <p:extLst>
    <p:ext uri="{EFAFB233-063F-42B5-8137-9DF3F51BA10A}">
      <p15:sldGuideLst xmlns:p15="http://schemas.microsoft.com/office/powerpoint/2012/main">
        <p15:guide id="1" orient="horz" pos="2880" userDrawn="1">
          <p15:clr>
            <a:srgbClr val="A4A3A4"/>
          </p15:clr>
        </p15:guide>
        <p15:guide id="2" pos="28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0204"/>
    <a:srgbClr val="990000"/>
    <a:srgbClr val="FFFD78"/>
    <a:srgbClr val="EBE59B"/>
    <a:srgbClr val="FF8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923E98-625E-3247-A097-64233A5468F3}" v="4" dt="2024-09-11T21:39:18.83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01"/>
    <p:restoredTop sz="94880"/>
  </p:normalViewPr>
  <p:slideViewPr>
    <p:cSldViewPr>
      <p:cViewPr varScale="1">
        <p:scale>
          <a:sx n="216" d="100"/>
          <a:sy n="216" d="100"/>
        </p:scale>
        <p:origin x="632" y="176"/>
      </p:cViewPr>
      <p:guideLst>
        <p:guide orient="horz" pos="2880"/>
        <p:guide pos="288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varro Ulloa, Luis Enrique" userId="adde1b74-f296-445a-8659-1214c6e2ca22" providerId="ADAL" clId="{F9923E98-625E-3247-A097-64233A5468F3}"/>
    <pc:docChg chg="undo custSel addSld delSld modSld sldOrd">
      <pc:chgData name="Navarro Ulloa, Luis Enrique" userId="adde1b74-f296-445a-8659-1214c6e2ca22" providerId="ADAL" clId="{F9923E98-625E-3247-A097-64233A5468F3}" dt="2024-09-12T15:28:13.376" v="3058"/>
      <pc:docMkLst>
        <pc:docMk/>
      </pc:docMkLst>
      <pc:sldChg chg="add">
        <pc:chgData name="Navarro Ulloa, Luis Enrique" userId="adde1b74-f296-445a-8659-1214c6e2ca22" providerId="ADAL" clId="{F9923E98-625E-3247-A097-64233A5468F3}" dt="2024-09-12T15:13:16.367" v="2708"/>
        <pc:sldMkLst>
          <pc:docMk/>
          <pc:sldMk cId="4116285303" sldId="346"/>
        </pc:sldMkLst>
      </pc:sldChg>
      <pc:sldChg chg="del">
        <pc:chgData name="Navarro Ulloa, Luis Enrique" userId="adde1b74-f296-445a-8659-1214c6e2ca22" providerId="ADAL" clId="{F9923E98-625E-3247-A097-64233A5468F3}" dt="2024-09-12T15:13:08.706" v="2707" actId="2696"/>
        <pc:sldMkLst>
          <pc:docMk/>
          <pc:sldMk cId="4246384296" sldId="346"/>
        </pc:sldMkLst>
      </pc:sldChg>
      <pc:sldChg chg="addSp delSp modSp mod">
        <pc:chgData name="Navarro Ulloa, Luis Enrique" userId="adde1b74-f296-445a-8659-1214c6e2ca22" providerId="ADAL" clId="{F9923E98-625E-3247-A097-64233A5468F3}" dt="2024-09-12T14:29:57.441" v="2688" actId="1076"/>
        <pc:sldMkLst>
          <pc:docMk/>
          <pc:sldMk cId="1540131212" sldId="356"/>
        </pc:sldMkLst>
        <pc:spChg chg="add mod">
          <ac:chgData name="Navarro Ulloa, Luis Enrique" userId="adde1b74-f296-445a-8659-1214c6e2ca22" providerId="ADAL" clId="{F9923E98-625E-3247-A097-64233A5468F3}" dt="2024-09-12T14:20:24.259" v="2642"/>
          <ac:spMkLst>
            <pc:docMk/>
            <pc:sldMk cId="1540131212" sldId="356"/>
            <ac:spMk id="2" creationId="{A10AB1E4-16F6-CC8C-BFCE-3E703D8EF1FA}"/>
          </ac:spMkLst>
        </pc:spChg>
        <pc:spChg chg="mod">
          <ac:chgData name="Navarro Ulloa, Luis Enrique" userId="adde1b74-f296-445a-8659-1214c6e2ca22" providerId="ADAL" clId="{F9923E98-625E-3247-A097-64233A5468F3}" dt="2024-09-12T14:29:57.441" v="2688" actId="1076"/>
          <ac:spMkLst>
            <pc:docMk/>
            <pc:sldMk cId="1540131212" sldId="356"/>
            <ac:spMk id="4" creationId="{0E5BAB54-3120-DB4F-B206-493BB9E33171}"/>
          </ac:spMkLst>
        </pc:spChg>
        <pc:spChg chg="add del mod">
          <ac:chgData name="Navarro Ulloa, Luis Enrique" userId="adde1b74-f296-445a-8659-1214c6e2ca22" providerId="ADAL" clId="{F9923E98-625E-3247-A097-64233A5468F3}" dt="2024-09-12T14:20:34.490" v="2645" actId="478"/>
          <ac:spMkLst>
            <pc:docMk/>
            <pc:sldMk cId="1540131212" sldId="356"/>
            <ac:spMk id="5" creationId="{8260710C-A7F4-3732-3DAE-6BB4F17553FA}"/>
          </ac:spMkLst>
        </pc:spChg>
      </pc:sldChg>
      <pc:sldChg chg="modSp mod">
        <pc:chgData name="Navarro Ulloa, Luis Enrique" userId="adde1b74-f296-445a-8659-1214c6e2ca22" providerId="ADAL" clId="{F9923E98-625E-3247-A097-64233A5468F3}" dt="2024-09-12T14:26:32.808" v="2673" actId="1076"/>
        <pc:sldMkLst>
          <pc:docMk/>
          <pc:sldMk cId="3122294460" sldId="362"/>
        </pc:sldMkLst>
        <pc:spChg chg="mod">
          <ac:chgData name="Navarro Ulloa, Luis Enrique" userId="adde1b74-f296-445a-8659-1214c6e2ca22" providerId="ADAL" clId="{F9923E98-625E-3247-A097-64233A5468F3}" dt="2024-09-12T14:26:32.808" v="2673" actId="1076"/>
          <ac:spMkLst>
            <pc:docMk/>
            <pc:sldMk cId="3122294460" sldId="362"/>
            <ac:spMk id="2" creationId="{077DCD3A-DC27-0B44-B2A8-41D15F5E7978}"/>
          </ac:spMkLst>
        </pc:spChg>
      </pc:sldChg>
      <pc:sldChg chg="modSp mod">
        <pc:chgData name="Navarro Ulloa, Luis Enrique" userId="adde1b74-f296-445a-8659-1214c6e2ca22" providerId="ADAL" clId="{F9923E98-625E-3247-A097-64233A5468F3}" dt="2024-09-12T14:01:42.136" v="839" actId="1076"/>
        <pc:sldMkLst>
          <pc:docMk/>
          <pc:sldMk cId="465522971" sldId="365"/>
        </pc:sldMkLst>
        <pc:spChg chg="mod">
          <ac:chgData name="Navarro Ulloa, Luis Enrique" userId="adde1b74-f296-445a-8659-1214c6e2ca22" providerId="ADAL" clId="{F9923E98-625E-3247-A097-64233A5468F3}" dt="2024-09-12T14:01:42.136" v="839" actId="1076"/>
          <ac:spMkLst>
            <pc:docMk/>
            <pc:sldMk cId="465522971" sldId="365"/>
            <ac:spMk id="69" creationId="{2B66BB64-BD67-B850-2970-D82F3EEA754B}"/>
          </ac:spMkLst>
        </pc:spChg>
      </pc:sldChg>
      <pc:sldChg chg="addSp modSp mod">
        <pc:chgData name="Navarro Ulloa, Luis Enrique" userId="adde1b74-f296-445a-8659-1214c6e2ca22" providerId="ADAL" clId="{F9923E98-625E-3247-A097-64233A5468F3}" dt="2024-09-12T14:29:17.781" v="2686" actId="20577"/>
        <pc:sldMkLst>
          <pc:docMk/>
          <pc:sldMk cId="1647493308" sldId="373"/>
        </pc:sldMkLst>
        <pc:spChg chg="mod">
          <ac:chgData name="Navarro Ulloa, Luis Enrique" userId="adde1b74-f296-445a-8659-1214c6e2ca22" providerId="ADAL" clId="{F9923E98-625E-3247-A097-64233A5468F3}" dt="2024-09-12T14:29:17.781" v="2686" actId="20577"/>
          <ac:spMkLst>
            <pc:docMk/>
            <pc:sldMk cId="1647493308" sldId="373"/>
            <ac:spMk id="2" creationId="{8ECE5494-56C8-337F-FBDB-2C7CD7B649E4}"/>
          </ac:spMkLst>
        </pc:spChg>
        <pc:spChg chg="add mod">
          <ac:chgData name="Navarro Ulloa, Luis Enrique" userId="adde1b74-f296-445a-8659-1214c6e2ca22" providerId="ADAL" clId="{F9923E98-625E-3247-A097-64233A5468F3}" dt="2024-09-12T14:29:15.732" v="2685" actId="20577"/>
          <ac:spMkLst>
            <pc:docMk/>
            <pc:sldMk cId="1647493308" sldId="373"/>
            <ac:spMk id="3" creationId="{58ED5596-1B0F-36CC-9F6E-36F6E6A1CB94}"/>
          </ac:spMkLst>
        </pc:spChg>
        <pc:spChg chg="mod">
          <ac:chgData name="Navarro Ulloa, Luis Enrique" userId="adde1b74-f296-445a-8659-1214c6e2ca22" providerId="ADAL" clId="{F9923E98-625E-3247-A097-64233A5468F3}" dt="2024-09-12T14:29:12.938" v="2682" actId="20577"/>
          <ac:spMkLst>
            <pc:docMk/>
            <pc:sldMk cId="1647493308" sldId="373"/>
            <ac:spMk id="6" creationId="{BD8C11E8-8F5A-8D66-21E5-CE665ED9E94D}"/>
          </ac:spMkLst>
        </pc:spChg>
        <pc:spChg chg="mod">
          <ac:chgData name="Navarro Ulloa, Luis Enrique" userId="adde1b74-f296-445a-8659-1214c6e2ca22" providerId="ADAL" clId="{F9923E98-625E-3247-A097-64233A5468F3}" dt="2024-09-12T14:15:52.196" v="2245" actId="1076"/>
          <ac:spMkLst>
            <pc:docMk/>
            <pc:sldMk cId="1647493308" sldId="373"/>
            <ac:spMk id="9" creationId="{A64700E3-F485-FF30-BB8B-23AD1463271C}"/>
          </ac:spMkLst>
        </pc:spChg>
        <pc:graphicFrameChg chg="mod">
          <ac:chgData name="Navarro Ulloa, Luis Enrique" userId="adde1b74-f296-445a-8659-1214c6e2ca22" providerId="ADAL" clId="{F9923E98-625E-3247-A097-64233A5468F3}" dt="2024-09-12T14:15:54.285" v="2246" actId="1076"/>
          <ac:graphicFrameMkLst>
            <pc:docMk/>
            <pc:sldMk cId="1647493308" sldId="373"/>
            <ac:graphicFrameMk id="5" creationId="{A3E3EE02-EC9E-31AD-D7BC-340E3353C49C}"/>
          </ac:graphicFrameMkLst>
        </pc:graphicFrameChg>
      </pc:sldChg>
      <pc:sldChg chg="del">
        <pc:chgData name="Navarro Ulloa, Luis Enrique" userId="adde1b74-f296-445a-8659-1214c6e2ca22" providerId="ADAL" clId="{F9923E98-625E-3247-A097-64233A5468F3}" dt="2024-09-12T14:00:48.474" v="808" actId="2696"/>
        <pc:sldMkLst>
          <pc:docMk/>
          <pc:sldMk cId="78284046" sldId="375"/>
        </pc:sldMkLst>
      </pc:sldChg>
      <pc:sldChg chg="add">
        <pc:chgData name="Navarro Ulloa, Luis Enrique" userId="adde1b74-f296-445a-8659-1214c6e2ca22" providerId="ADAL" clId="{F9923E98-625E-3247-A097-64233A5468F3}" dt="2024-09-12T14:00:55.931" v="809"/>
        <pc:sldMkLst>
          <pc:docMk/>
          <pc:sldMk cId="4077366563" sldId="375"/>
        </pc:sldMkLst>
      </pc:sldChg>
      <pc:sldChg chg="addSp delSp modSp mod">
        <pc:chgData name="Navarro Ulloa, Luis Enrique" userId="adde1b74-f296-445a-8659-1214c6e2ca22" providerId="ADAL" clId="{F9923E98-625E-3247-A097-64233A5468F3}" dt="2024-09-12T13:56:02.267" v="734" actId="1076"/>
        <pc:sldMkLst>
          <pc:docMk/>
          <pc:sldMk cId="801422883" sldId="379"/>
        </pc:sldMkLst>
        <pc:spChg chg="add mod">
          <ac:chgData name="Navarro Ulloa, Luis Enrique" userId="adde1b74-f296-445a-8659-1214c6e2ca22" providerId="ADAL" clId="{F9923E98-625E-3247-A097-64233A5468F3}" dt="2024-09-12T13:54:20.443" v="534" actId="1076"/>
          <ac:spMkLst>
            <pc:docMk/>
            <pc:sldMk cId="801422883" sldId="379"/>
            <ac:spMk id="3" creationId="{44B7C814-827D-D304-1417-7AA526C3B95F}"/>
          </ac:spMkLst>
        </pc:spChg>
        <pc:spChg chg="mod">
          <ac:chgData name="Navarro Ulloa, Luis Enrique" userId="adde1b74-f296-445a-8659-1214c6e2ca22" providerId="ADAL" clId="{F9923E98-625E-3247-A097-64233A5468F3}" dt="2024-09-12T13:53:58.709" v="528" actId="1076"/>
          <ac:spMkLst>
            <pc:docMk/>
            <pc:sldMk cId="801422883" sldId="379"/>
            <ac:spMk id="4" creationId="{34AC8CF7-B96F-6B94-8643-A47882ADE520}"/>
          </ac:spMkLst>
        </pc:spChg>
        <pc:spChg chg="mod">
          <ac:chgData name="Navarro Ulloa, Luis Enrique" userId="adde1b74-f296-445a-8659-1214c6e2ca22" providerId="ADAL" clId="{F9923E98-625E-3247-A097-64233A5468F3}" dt="2024-09-12T13:56:02.267" v="734" actId="1076"/>
          <ac:spMkLst>
            <pc:docMk/>
            <pc:sldMk cId="801422883" sldId="379"/>
            <ac:spMk id="6" creationId="{676DE632-F4C5-7E3E-9B3B-AFF3E7B378ED}"/>
          </ac:spMkLst>
        </pc:spChg>
        <pc:picChg chg="add mod">
          <ac:chgData name="Navarro Ulloa, Luis Enrique" userId="adde1b74-f296-445a-8659-1214c6e2ca22" providerId="ADAL" clId="{F9923E98-625E-3247-A097-64233A5468F3}" dt="2024-09-12T13:54:17.885" v="533" actId="1076"/>
          <ac:picMkLst>
            <pc:docMk/>
            <pc:sldMk cId="801422883" sldId="379"/>
            <ac:picMk id="7" creationId="{D1E845B3-C8D4-B484-F950-3EB4523A7178}"/>
          </ac:picMkLst>
        </pc:picChg>
        <pc:picChg chg="del mod">
          <ac:chgData name="Navarro Ulloa, Luis Enrique" userId="adde1b74-f296-445a-8659-1214c6e2ca22" providerId="ADAL" clId="{F9923E98-625E-3247-A097-64233A5468F3}" dt="2024-09-12T13:51:16.530" v="380" actId="478"/>
          <ac:picMkLst>
            <pc:docMk/>
            <pc:sldMk cId="801422883" sldId="379"/>
            <ac:picMk id="9" creationId="{FAA7466C-691E-6E2E-8987-DFA99B83EF4D}"/>
          </ac:picMkLst>
        </pc:picChg>
      </pc:sldChg>
      <pc:sldChg chg="modSp mod">
        <pc:chgData name="Navarro Ulloa, Luis Enrique" userId="adde1b74-f296-445a-8659-1214c6e2ca22" providerId="ADAL" clId="{F9923E98-625E-3247-A097-64233A5468F3}" dt="2024-09-12T14:11:29.704" v="1667" actId="20577"/>
        <pc:sldMkLst>
          <pc:docMk/>
          <pc:sldMk cId="1985970328" sldId="384"/>
        </pc:sldMkLst>
        <pc:spChg chg="mod">
          <ac:chgData name="Navarro Ulloa, Luis Enrique" userId="adde1b74-f296-445a-8659-1214c6e2ca22" providerId="ADAL" clId="{F9923E98-625E-3247-A097-64233A5468F3}" dt="2024-09-12T14:11:29.704" v="1667" actId="20577"/>
          <ac:spMkLst>
            <pc:docMk/>
            <pc:sldMk cId="1985970328" sldId="384"/>
            <ac:spMk id="4" creationId="{133EFBAB-8518-A32B-54B9-C5B7175CDCDA}"/>
          </ac:spMkLst>
        </pc:spChg>
        <pc:spChg chg="mod">
          <ac:chgData name="Navarro Ulloa, Luis Enrique" userId="adde1b74-f296-445a-8659-1214c6e2ca22" providerId="ADAL" clId="{F9923E98-625E-3247-A097-64233A5468F3}" dt="2024-09-12T14:03:29.112" v="888" actId="20577"/>
          <ac:spMkLst>
            <pc:docMk/>
            <pc:sldMk cId="1985970328" sldId="384"/>
            <ac:spMk id="7" creationId="{5C3E3CB1-1D8E-0D47-EE41-0577FF12CF50}"/>
          </ac:spMkLst>
        </pc:spChg>
      </pc:sldChg>
      <pc:sldChg chg="modSp mod ord">
        <pc:chgData name="Navarro Ulloa, Luis Enrique" userId="adde1b74-f296-445a-8659-1214c6e2ca22" providerId="ADAL" clId="{F9923E98-625E-3247-A097-64233A5468F3}" dt="2024-09-12T14:08:07.954" v="1250" actId="20577"/>
        <pc:sldMkLst>
          <pc:docMk/>
          <pc:sldMk cId="2101044993" sldId="385"/>
        </pc:sldMkLst>
        <pc:spChg chg="mod">
          <ac:chgData name="Navarro Ulloa, Luis Enrique" userId="adde1b74-f296-445a-8659-1214c6e2ca22" providerId="ADAL" clId="{F9923E98-625E-3247-A097-64233A5468F3}" dt="2024-09-12T14:08:07.954" v="1250" actId="20577"/>
          <ac:spMkLst>
            <pc:docMk/>
            <pc:sldMk cId="2101044993" sldId="385"/>
            <ac:spMk id="2" creationId="{077DCD3A-DC27-0B44-B2A8-41D15F5E7978}"/>
          </ac:spMkLst>
        </pc:spChg>
      </pc:sldChg>
      <pc:sldChg chg="delSp modSp del mod">
        <pc:chgData name="Navarro Ulloa, Luis Enrique" userId="adde1b74-f296-445a-8659-1214c6e2ca22" providerId="ADAL" clId="{F9923E98-625E-3247-A097-64233A5468F3}" dt="2024-09-12T14:08:35.431" v="1256" actId="2696"/>
        <pc:sldMkLst>
          <pc:docMk/>
          <pc:sldMk cId="2504416511" sldId="387"/>
        </pc:sldMkLst>
        <pc:spChg chg="mod">
          <ac:chgData name="Navarro Ulloa, Luis Enrique" userId="adde1b74-f296-445a-8659-1214c6e2ca22" providerId="ADAL" clId="{F9923E98-625E-3247-A097-64233A5468F3}" dt="2024-09-12T14:02:38.673" v="846" actId="1076"/>
          <ac:spMkLst>
            <pc:docMk/>
            <pc:sldMk cId="2504416511" sldId="387"/>
            <ac:spMk id="2" creationId="{077DCD3A-DC27-0B44-B2A8-41D15F5E7978}"/>
          </ac:spMkLst>
        </pc:spChg>
        <pc:picChg chg="del">
          <ac:chgData name="Navarro Ulloa, Luis Enrique" userId="adde1b74-f296-445a-8659-1214c6e2ca22" providerId="ADAL" clId="{F9923E98-625E-3247-A097-64233A5468F3}" dt="2024-09-12T14:02:08.375" v="840" actId="478"/>
          <ac:picMkLst>
            <pc:docMk/>
            <pc:sldMk cId="2504416511" sldId="387"/>
            <ac:picMk id="3" creationId="{8745E4F0-3983-F162-6396-D795AD1725D5}"/>
          </ac:picMkLst>
        </pc:picChg>
      </pc:sldChg>
      <pc:sldChg chg="modSp mod">
        <pc:chgData name="Navarro Ulloa, Luis Enrique" userId="adde1b74-f296-445a-8659-1214c6e2ca22" providerId="ADAL" clId="{F9923E98-625E-3247-A097-64233A5468F3}" dt="2024-09-12T14:25:36.976" v="2652" actId="1076"/>
        <pc:sldMkLst>
          <pc:docMk/>
          <pc:sldMk cId="1374068057" sldId="389"/>
        </pc:sldMkLst>
        <pc:spChg chg="mod">
          <ac:chgData name="Navarro Ulloa, Luis Enrique" userId="adde1b74-f296-445a-8659-1214c6e2ca22" providerId="ADAL" clId="{F9923E98-625E-3247-A097-64233A5468F3}" dt="2024-09-12T14:25:36.976" v="2652" actId="1076"/>
          <ac:spMkLst>
            <pc:docMk/>
            <pc:sldMk cId="1374068057" sldId="389"/>
            <ac:spMk id="29" creationId="{C0B58A95-DE94-B02C-DEC1-FFD7E1071179}"/>
          </ac:spMkLst>
        </pc:spChg>
      </pc:sldChg>
      <pc:sldChg chg="modSp del mod">
        <pc:chgData name="Navarro Ulloa, Luis Enrique" userId="adde1b74-f296-445a-8659-1214c6e2ca22" providerId="ADAL" clId="{F9923E98-625E-3247-A097-64233A5468F3}" dt="2024-09-12T14:16:52.742" v="2266" actId="2696"/>
        <pc:sldMkLst>
          <pc:docMk/>
          <pc:sldMk cId="3859038589" sldId="390"/>
        </pc:sldMkLst>
        <pc:spChg chg="mod">
          <ac:chgData name="Navarro Ulloa, Luis Enrique" userId="adde1b74-f296-445a-8659-1214c6e2ca22" providerId="ADAL" clId="{F9923E98-625E-3247-A097-64233A5468F3}" dt="2024-09-12T14:15:36.713" v="2242" actId="20577"/>
          <ac:spMkLst>
            <pc:docMk/>
            <pc:sldMk cId="3859038589" sldId="390"/>
            <ac:spMk id="3" creationId="{E9FF7389-660E-C3FD-3710-CF3CA3300512}"/>
          </ac:spMkLst>
        </pc:spChg>
      </pc:sldChg>
      <pc:sldChg chg="modSp mod">
        <pc:chgData name="Navarro Ulloa, Luis Enrique" userId="adde1b74-f296-445a-8659-1214c6e2ca22" providerId="ADAL" clId="{F9923E98-625E-3247-A097-64233A5468F3}" dt="2024-09-12T14:12:39.358" v="1795" actId="20577"/>
        <pc:sldMkLst>
          <pc:docMk/>
          <pc:sldMk cId="1262323203" sldId="391"/>
        </pc:sldMkLst>
        <pc:spChg chg="mod">
          <ac:chgData name="Navarro Ulloa, Luis Enrique" userId="adde1b74-f296-445a-8659-1214c6e2ca22" providerId="ADAL" clId="{F9923E98-625E-3247-A097-64233A5468F3}" dt="2024-09-12T14:12:39.358" v="1795" actId="20577"/>
          <ac:spMkLst>
            <pc:docMk/>
            <pc:sldMk cId="1262323203" sldId="391"/>
            <ac:spMk id="29" creationId="{C0B58A95-DE94-B02C-DEC1-FFD7E1071179}"/>
          </ac:spMkLst>
        </pc:spChg>
      </pc:sldChg>
      <pc:sldChg chg="add">
        <pc:chgData name="Navarro Ulloa, Luis Enrique" userId="adde1b74-f296-445a-8659-1214c6e2ca22" providerId="ADAL" clId="{F9923E98-625E-3247-A097-64233A5468F3}" dt="2024-09-12T15:28:13.376" v="3058"/>
        <pc:sldMkLst>
          <pc:docMk/>
          <pc:sldMk cId="1294611857" sldId="392"/>
        </pc:sldMkLst>
      </pc:sldChg>
      <pc:sldChg chg="modSp del mod ord">
        <pc:chgData name="Navarro Ulloa, Luis Enrique" userId="adde1b74-f296-445a-8659-1214c6e2ca22" providerId="ADAL" clId="{F9923E98-625E-3247-A097-64233A5468F3}" dt="2024-09-12T15:28:06.800" v="3057" actId="2696"/>
        <pc:sldMkLst>
          <pc:docMk/>
          <pc:sldMk cId="3876068442" sldId="392"/>
        </pc:sldMkLst>
        <pc:spChg chg="mod">
          <ac:chgData name="Navarro Ulloa, Luis Enrique" userId="adde1b74-f296-445a-8659-1214c6e2ca22" providerId="ADAL" clId="{F9923E98-625E-3247-A097-64233A5468F3}" dt="2024-09-12T14:19:26.011" v="2625" actId="1076"/>
          <ac:spMkLst>
            <pc:docMk/>
            <pc:sldMk cId="3876068442" sldId="392"/>
            <ac:spMk id="3" creationId="{E9FF7389-660E-C3FD-3710-CF3CA3300512}"/>
          </ac:spMkLst>
        </pc:spChg>
      </pc:sldChg>
      <pc:sldChg chg="addSp delSp modSp mod">
        <pc:chgData name="Navarro Ulloa, Luis Enrique" userId="adde1b74-f296-445a-8659-1214c6e2ca22" providerId="ADAL" clId="{F9923E98-625E-3247-A097-64233A5468F3}" dt="2024-09-12T15:27:59.994" v="3055" actId="1076"/>
        <pc:sldMkLst>
          <pc:docMk/>
          <pc:sldMk cId="1834236180" sldId="394"/>
        </pc:sldMkLst>
        <pc:spChg chg="mod">
          <ac:chgData name="Navarro Ulloa, Luis Enrique" userId="adde1b74-f296-445a-8659-1214c6e2ca22" providerId="ADAL" clId="{F9923E98-625E-3247-A097-64233A5468F3}" dt="2024-09-12T15:27:19.479" v="3016" actId="20577"/>
          <ac:spMkLst>
            <pc:docMk/>
            <pc:sldMk cId="1834236180" sldId="394"/>
            <ac:spMk id="3" creationId="{E6BDE4D4-AC7D-8657-B7EE-8F450BBDAF58}"/>
          </ac:spMkLst>
        </pc:spChg>
        <pc:spChg chg="del mod">
          <ac:chgData name="Navarro Ulloa, Luis Enrique" userId="adde1b74-f296-445a-8659-1214c6e2ca22" providerId="ADAL" clId="{F9923E98-625E-3247-A097-64233A5468F3}" dt="2024-09-12T14:20:01.422" v="2638" actId="21"/>
          <ac:spMkLst>
            <pc:docMk/>
            <pc:sldMk cId="1834236180" sldId="394"/>
            <ac:spMk id="4" creationId="{0E5BAB54-3120-DB4F-B206-493BB9E33171}"/>
          </ac:spMkLst>
        </pc:spChg>
        <pc:spChg chg="mod">
          <ac:chgData name="Navarro Ulloa, Luis Enrique" userId="adde1b74-f296-445a-8659-1214c6e2ca22" providerId="ADAL" clId="{F9923E98-625E-3247-A097-64233A5468F3}" dt="2024-09-12T15:27:59.994" v="3055" actId="1076"/>
          <ac:spMkLst>
            <pc:docMk/>
            <pc:sldMk cId="1834236180" sldId="394"/>
            <ac:spMk id="6" creationId="{4771D466-E607-A8E6-58B3-84100CAE23E3}"/>
          </ac:spMkLst>
        </pc:spChg>
        <pc:spChg chg="mod">
          <ac:chgData name="Navarro Ulloa, Luis Enrique" userId="adde1b74-f296-445a-8659-1214c6e2ca22" providerId="ADAL" clId="{F9923E98-625E-3247-A097-64233A5468F3}" dt="2024-09-12T15:27:53.817" v="3054" actId="1076"/>
          <ac:spMkLst>
            <pc:docMk/>
            <pc:sldMk cId="1834236180" sldId="394"/>
            <ac:spMk id="7" creationId="{ACDD538B-4BD9-118D-A49E-DBCE9109DBE3}"/>
          </ac:spMkLst>
        </pc:spChg>
        <pc:spChg chg="add mod">
          <ac:chgData name="Navarro Ulloa, Luis Enrique" userId="adde1b74-f296-445a-8659-1214c6e2ca22" providerId="ADAL" clId="{F9923E98-625E-3247-A097-64233A5468F3}" dt="2024-09-12T15:27:38.503" v="3051" actId="20577"/>
          <ac:spMkLst>
            <pc:docMk/>
            <pc:sldMk cId="1834236180" sldId="394"/>
            <ac:spMk id="8" creationId="{21A06CAD-0B68-17F1-D50C-7D53AD603B11}"/>
          </ac:spMkLst>
        </pc:spChg>
        <pc:graphicFrameChg chg="mod modGraphic">
          <ac:chgData name="Navarro Ulloa, Luis Enrique" userId="adde1b74-f296-445a-8659-1214c6e2ca22" providerId="ADAL" clId="{F9923E98-625E-3247-A097-64233A5468F3}" dt="2024-09-12T15:27:59.994" v="3055" actId="1076"/>
          <ac:graphicFrameMkLst>
            <pc:docMk/>
            <pc:sldMk cId="1834236180" sldId="394"/>
            <ac:graphicFrameMk id="2" creationId="{0E4BA32E-E192-5220-1D2D-0E7960F74755}"/>
          </ac:graphicFrameMkLst>
        </pc:graphicFrameChg>
      </pc:sldChg>
      <pc:sldChg chg="del">
        <pc:chgData name="Navarro Ulloa, Luis Enrique" userId="adde1b74-f296-445a-8659-1214c6e2ca22" providerId="ADAL" clId="{F9923E98-625E-3247-A097-64233A5468F3}" dt="2024-09-12T13:58:45.356" v="735" actId="2696"/>
        <pc:sldMkLst>
          <pc:docMk/>
          <pc:sldMk cId="1606842117" sldId="395"/>
        </pc:sldMkLst>
      </pc:sldChg>
      <pc:sldChg chg="add">
        <pc:chgData name="Navarro Ulloa, Luis Enrique" userId="adde1b74-f296-445a-8659-1214c6e2ca22" providerId="ADAL" clId="{F9923E98-625E-3247-A097-64233A5468F3}" dt="2024-09-12T13:58:51.909" v="736"/>
        <pc:sldMkLst>
          <pc:docMk/>
          <pc:sldMk cId="2781479775" sldId="395"/>
        </pc:sldMkLst>
      </pc:sldChg>
      <pc:sldChg chg="addSp delSp modSp mod ord">
        <pc:chgData name="Navarro Ulloa, Luis Enrique" userId="adde1b74-f296-445a-8659-1214c6e2ca22" providerId="ADAL" clId="{F9923E98-625E-3247-A097-64233A5468F3}" dt="2024-09-12T14:06:30.006" v="1246" actId="20578"/>
        <pc:sldMkLst>
          <pc:docMk/>
          <pc:sldMk cId="1990477175" sldId="396"/>
        </pc:sldMkLst>
        <pc:spChg chg="add mod">
          <ac:chgData name="Navarro Ulloa, Luis Enrique" userId="adde1b74-f296-445a-8659-1214c6e2ca22" providerId="ADAL" clId="{F9923E98-625E-3247-A097-64233A5468F3}" dt="2024-09-12T13:35:06.201" v="133" actId="1076"/>
          <ac:spMkLst>
            <pc:docMk/>
            <pc:sldMk cId="1990477175" sldId="396"/>
            <ac:spMk id="2" creationId="{D1AAE340-392D-6EB7-0F11-AAD7471E8632}"/>
          </ac:spMkLst>
        </pc:spChg>
        <pc:spChg chg="del">
          <ac:chgData name="Navarro Ulloa, Luis Enrique" userId="adde1b74-f296-445a-8659-1214c6e2ca22" providerId="ADAL" clId="{F9923E98-625E-3247-A097-64233A5468F3}" dt="2024-09-12T13:34:27.955" v="98" actId="478"/>
          <ac:spMkLst>
            <pc:docMk/>
            <pc:sldMk cId="1990477175" sldId="396"/>
            <ac:spMk id="4" creationId="{34AC8CF7-B96F-6B94-8643-A47882ADE520}"/>
          </ac:spMkLst>
        </pc:spChg>
        <pc:spChg chg="del mod">
          <ac:chgData name="Navarro Ulloa, Luis Enrique" userId="adde1b74-f296-445a-8659-1214c6e2ca22" providerId="ADAL" clId="{F9923E98-625E-3247-A097-64233A5468F3}" dt="2024-09-12T13:33:18.101" v="21" actId="478"/>
          <ac:spMkLst>
            <pc:docMk/>
            <pc:sldMk cId="1990477175" sldId="396"/>
            <ac:spMk id="7" creationId="{2888281E-1576-76E5-4162-A552509D7145}"/>
          </ac:spMkLst>
        </pc:spChg>
        <pc:spChg chg="mod">
          <ac:chgData name="Navarro Ulloa, Luis Enrique" userId="adde1b74-f296-445a-8659-1214c6e2ca22" providerId="ADAL" clId="{F9923E98-625E-3247-A097-64233A5468F3}" dt="2024-09-12T13:34:20.314" v="97" actId="20577"/>
          <ac:spMkLst>
            <pc:docMk/>
            <pc:sldMk cId="1990477175" sldId="396"/>
            <ac:spMk id="8" creationId="{FE4BB7A2-D940-FF26-1E58-9BEA72F1046D}"/>
          </ac:spMkLst>
        </pc:spChg>
        <pc:spChg chg="mod">
          <ac:chgData name="Navarro Ulloa, Luis Enrique" userId="adde1b74-f296-445a-8659-1214c6e2ca22" providerId="ADAL" clId="{F9923E98-625E-3247-A097-64233A5468F3}" dt="2024-09-12T13:33:12.286" v="18" actId="1076"/>
          <ac:spMkLst>
            <pc:docMk/>
            <pc:sldMk cId="1990477175" sldId="396"/>
            <ac:spMk id="12" creationId="{4724B6B9-9B2D-B5FC-1D69-B29FCC215D0E}"/>
          </ac:spMkLst>
        </pc:spChg>
        <pc:spChg chg="del mod">
          <ac:chgData name="Navarro Ulloa, Luis Enrique" userId="adde1b74-f296-445a-8659-1214c6e2ca22" providerId="ADAL" clId="{F9923E98-625E-3247-A097-64233A5468F3}" dt="2024-09-12T13:33:05.777" v="16" actId="478"/>
          <ac:spMkLst>
            <pc:docMk/>
            <pc:sldMk cId="1990477175" sldId="396"/>
            <ac:spMk id="14" creationId="{32F45718-3391-8566-5094-CEAA2FCCA479}"/>
          </ac:spMkLst>
        </pc:spChg>
        <pc:spChg chg="mod">
          <ac:chgData name="Navarro Ulloa, Luis Enrique" userId="adde1b74-f296-445a-8659-1214c6e2ca22" providerId="ADAL" clId="{F9923E98-625E-3247-A097-64233A5468F3}" dt="2024-09-12T13:35:10.364" v="134" actId="1076"/>
          <ac:spMkLst>
            <pc:docMk/>
            <pc:sldMk cId="1990477175" sldId="396"/>
            <ac:spMk id="15" creationId="{3A3373DE-5690-FF2B-E0C8-53DE6C62611C}"/>
          </ac:spMkLst>
        </pc:spChg>
        <pc:grpChg chg="add del mod">
          <ac:chgData name="Navarro Ulloa, Luis Enrique" userId="adde1b74-f296-445a-8659-1214c6e2ca22" providerId="ADAL" clId="{F9923E98-625E-3247-A097-64233A5468F3}" dt="2024-09-12T13:33:23.243" v="23" actId="478"/>
          <ac:grpSpMkLst>
            <pc:docMk/>
            <pc:sldMk cId="1990477175" sldId="396"/>
            <ac:grpSpMk id="5" creationId="{62700C71-1CC6-66EB-6DDA-1A07F59DB71F}"/>
          </ac:grpSpMkLst>
        </pc:grpChg>
        <pc:grpChg chg="del">
          <ac:chgData name="Navarro Ulloa, Luis Enrique" userId="adde1b74-f296-445a-8659-1214c6e2ca22" providerId="ADAL" clId="{F9923E98-625E-3247-A097-64233A5468F3}" dt="2024-09-12T13:33:05.777" v="16" actId="478"/>
          <ac:grpSpMkLst>
            <pc:docMk/>
            <pc:sldMk cId="1990477175" sldId="396"/>
            <ac:grpSpMk id="11" creationId="{FAEB07EB-12A2-454F-D968-4F2D72408A8D}"/>
          </ac:grpSpMkLst>
        </pc:grpChg>
        <pc:picChg chg="mod">
          <ac:chgData name="Navarro Ulloa, Luis Enrique" userId="adde1b74-f296-445a-8659-1214c6e2ca22" providerId="ADAL" clId="{F9923E98-625E-3247-A097-64233A5468F3}" dt="2024-09-12T13:34:38.646" v="101" actId="1076"/>
          <ac:picMkLst>
            <pc:docMk/>
            <pc:sldMk cId="1990477175" sldId="396"/>
            <ac:picMk id="3" creationId="{8AA51C5C-DF4C-49E1-F393-6E4663326DFF}"/>
          </ac:picMkLst>
        </pc:picChg>
        <pc:picChg chg="del">
          <ac:chgData name="Navarro Ulloa, Luis Enrique" userId="adde1b74-f296-445a-8659-1214c6e2ca22" providerId="ADAL" clId="{F9923E98-625E-3247-A097-64233A5468F3}" dt="2024-09-12T13:33:20.772" v="22" actId="478"/>
          <ac:picMkLst>
            <pc:docMk/>
            <pc:sldMk cId="1990477175" sldId="396"/>
            <ac:picMk id="13" creationId="{FF3FA370-130A-B340-92CB-6F7679343067}"/>
          </ac:picMkLst>
        </pc:picChg>
      </pc:sldChg>
      <pc:sldChg chg="modSp add del mod">
        <pc:chgData name="Navarro Ulloa, Luis Enrique" userId="adde1b74-f296-445a-8659-1214c6e2ca22" providerId="ADAL" clId="{F9923E98-625E-3247-A097-64233A5468F3}" dt="2024-09-12T14:15:12.063" v="2240" actId="2696"/>
        <pc:sldMkLst>
          <pc:docMk/>
          <pc:sldMk cId="1224418127" sldId="397"/>
        </pc:sldMkLst>
        <pc:spChg chg="mod">
          <ac:chgData name="Navarro Ulloa, Luis Enrique" userId="adde1b74-f296-445a-8659-1214c6e2ca22" providerId="ADAL" clId="{F9923E98-625E-3247-A097-64233A5468F3}" dt="2024-09-12T14:15:08.424" v="2239" actId="20577"/>
          <ac:spMkLst>
            <pc:docMk/>
            <pc:sldMk cId="1224418127" sldId="397"/>
            <ac:spMk id="3" creationId="{E9FF7389-660E-C3FD-3710-CF3CA3300512}"/>
          </ac:spMkLst>
        </pc:spChg>
      </pc:sldChg>
      <pc:sldChg chg="add">
        <pc:chgData name="Navarro Ulloa, Luis Enrique" userId="adde1b74-f296-445a-8659-1214c6e2ca22" providerId="ADAL" clId="{F9923E98-625E-3247-A097-64233A5468F3}" dt="2024-09-12T14:15:19.465" v="2241"/>
        <pc:sldMkLst>
          <pc:docMk/>
          <pc:sldMk cId="2914385332" sldId="397"/>
        </pc:sldMkLst>
      </pc:sldChg>
      <pc:sldChg chg="addSp delSp modSp add mod">
        <pc:chgData name="Navarro Ulloa, Luis Enrique" userId="adde1b74-f296-445a-8659-1214c6e2ca22" providerId="ADAL" clId="{F9923E98-625E-3247-A097-64233A5468F3}" dt="2024-09-12T15:25:17.808" v="2991" actId="1035"/>
        <pc:sldMkLst>
          <pc:docMk/>
          <pc:sldMk cId="1861120948" sldId="398"/>
        </pc:sldMkLst>
        <pc:spChg chg="mod">
          <ac:chgData name="Navarro Ulloa, Luis Enrique" userId="adde1b74-f296-445a-8659-1214c6e2ca22" providerId="ADAL" clId="{F9923E98-625E-3247-A097-64233A5468F3}" dt="2024-09-12T15:20:11.833" v="2872" actId="20577"/>
          <ac:spMkLst>
            <pc:docMk/>
            <pc:sldMk cId="1861120948" sldId="398"/>
            <ac:spMk id="2" creationId="{8ECE5494-56C8-337F-FBDB-2C7CD7B649E4}"/>
          </ac:spMkLst>
        </pc:spChg>
        <pc:spChg chg="mod">
          <ac:chgData name="Navarro Ulloa, Luis Enrique" userId="adde1b74-f296-445a-8659-1214c6e2ca22" providerId="ADAL" clId="{F9923E98-625E-3247-A097-64233A5468F3}" dt="2024-09-12T15:23:23.883" v="2933" actId="14100"/>
          <ac:spMkLst>
            <pc:docMk/>
            <pc:sldMk cId="1861120948" sldId="398"/>
            <ac:spMk id="3" creationId="{321CF399-F907-3F6D-984F-EFB183463A27}"/>
          </ac:spMkLst>
        </pc:spChg>
        <pc:spChg chg="del mod">
          <ac:chgData name="Navarro Ulloa, Luis Enrique" userId="adde1b74-f296-445a-8659-1214c6e2ca22" providerId="ADAL" clId="{F9923E98-625E-3247-A097-64233A5468F3}" dt="2024-09-12T15:14:03.348" v="2714" actId="478"/>
          <ac:spMkLst>
            <pc:docMk/>
            <pc:sldMk cId="1861120948" sldId="398"/>
            <ac:spMk id="9" creationId="{A64700E3-F485-FF30-BB8B-23AD1463271C}"/>
          </ac:spMkLst>
        </pc:spChg>
        <pc:spChg chg="add mod">
          <ac:chgData name="Navarro Ulloa, Luis Enrique" userId="adde1b74-f296-445a-8659-1214c6e2ca22" providerId="ADAL" clId="{F9923E98-625E-3247-A097-64233A5468F3}" dt="2024-09-12T15:21:11.944" v="2896" actId="1035"/>
          <ac:spMkLst>
            <pc:docMk/>
            <pc:sldMk cId="1861120948" sldId="398"/>
            <ac:spMk id="13" creationId="{1119337C-F2D3-1695-C766-EFCFFE1B31BD}"/>
          </ac:spMkLst>
        </pc:spChg>
        <pc:spChg chg="add mod">
          <ac:chgData name="Navarro Ulloa, Luis Enrique" userId="adde1b74-f296-445a-8659-1214c6e2ca22" providerId="ADAL" clId="{F9923E98-625E-3247-A097-64233A5468F3}" dt="2024-09-12T15:19:23.244" v="2869" actId="14100"/>
          <ac:spMkLst>
            <pc:docMk/>
            <pc:sldMk cId="1861120948" sldId="398"/>
            <ac:spMk id="14" creationId="{B4280EC2-192E-47B0-F868-70B2C194F01C}"/>
          </ac:spMkLst>
        </pc:spChg>
        <pc:spChg chg="add del mod">
          <ac:chgData name="Navarro Ulloa, Luis Enrique" userId="adde1b74-f296-445a-8659-1214c6e2ca22" providerId="ADAL" clId="{F9923E98-625E-3247-A097-64233A5468F3}" dt="2024-09-12T15:25:11.784" v="2988" actId="478"/>
          <ac:spMkLst>
            <pc:docMk/>
            <pc:sldMk cId="1861120948" sldId="398"/>
            <ac:spMk id="15" creationId="{8B5EC493-2671-EB79-4DC0-1090F5467097}"/>
          </ac:spMkLst>
        </pc:spChg>
        <pc:spChg chg="add del mod">
          <ac:chgData name="Navarro Ulloa, Luis Enrique" userId="adde1b74-f296-445a-8659-1214c6e2ca22" providerId="ADAL" clId="{F9923E98-625E-3247-A097-64233A5468F3}" dt="2024-09-12T15:25:08.824" v="2987" actId="478"/>
          <ac:spMkLst>
            <pc:docMk/>
            <pc:sldMk cId="1861120948" sldId="398"/>
            <ac:spMk id="16" creationId="{4FB48E31-5685-9769-F9C4-499B3988B580}"/>
          </ac:spMkLst>
        </pc:spChg>
        <pc:spChg chg="add del mod">
          <ac:chgData name="Navarro Ulloa, Luis Enrique" userId="adde1b74-f296-445a-8659-1214c6e2ca22" providerId="ADAL" clId="{F9923E98-625E-3247-A097-64233A5468F3}" dt="2024-09-12T15:25:08.824" v="2987" actId="478"/>
          <ac:spMkLst>
            <pc:docMk/>
            <pc:sldMk cId="1861120948" sldId="398"/>
            <ac:spMk id="17" creationId="{AD971F1C-FE67-ABD4-BCEB-5121FD0BEF64}"/>
          </ac:spMkLst>
        </pc:spChg>
        <pc:spChg chg="add del mod">
          <ac:chgData name="Navarro Ulloa, Luis Enrique" userId="adde1b74-f296-445a-8659-1214c6e2ca22" providerId="ADAL" clId="{F9923E98-625E-3247-A097-64233A5468F3}" dt="2024-09-12T15:25:08.824" v="2987" actId="478"/>
          <ac:spMkLst>
            <pc:docMk/>
            <pc:sldMk cId="1861120948" sldId="398"/>
            <ac:spMk id="18" creationId="{DC43B2BF-1C06-656E-6D68-FBEDA53D2492}"/>
          </ac:spMkLst>
        </pc:spChg>
        <pc:spChg chg="add mod">
          <ac:chgData name="Navarro Ulloa, Luis Enrique" userId="adde1b74-f296-445a-8659-1214c6e2ca22" providerId="ADAL" clId="{F9923E98-625E-3247-A097-64233A5468F3}" dt="2024-09-12T15:24:31.365" v="2962" actId="207"/>
          <ac:spMkLst>
            <pc:docMk/>
            <pc:sldMk cId="1861120948" sldId="398"/>
            <ac:spMk id="20" creationId="{C702DF2D-AD4A-75AB-809A-82D8CF297158}"/>
          </ac:spMkLst>
        </pc:spChg>
        <pc:graphicFrameChg chg="del mod modGraphic">
          <ac:chgData name="Navarro Ulloa, Luis Enrique" userId="adde1b74-f296-445a-8659-1214c6e2ca22" providerId="ADAL" clId="{F9923E98-625E-3247-A097-64233A5468F3}" dt="2024-09-12T15:14:26.143" v="2720" actId="478"/>
          <ac:graphicFrameMkLst>
            <pc:docMk/>
            <pc:sldMk cId="1861120948" sldId="398"/>
            <ac:graphicFrameMk id="4" creationId="{65C43F5C-C5B7-8BEC-9DFA-108D8AE81ACB}"/>
          </ac:graphicFrameMkLst>
        </pc:graphicFrameChg>
        <pc:graphicFrameChg chg="add del mod">
          <ac:chgData name="Navarro Ulloa, Luis Enrique" userId="adde1b74-f296-445a-8659-1214c6e2ca22" providerId="ADAL" clId="{F9923E98-625E-3247-A097-64233A5468F3}" dt="2024-09-12T15:17:13.005" v="2837" actId="478"/>
          <ac:graphicFrameMkLst>
            <pc:docMk/>
            <pc:sldMk cId="1861120948" sldId="398"/>
            <ac:graphicFrameMk id="10" creationId="{0CB8F940-474A-925B-3454-B467D777746A}"/>
          </ac:graphicFrameMkLst>
        </pc:graphicFrameChg>
        <pc:graphicFrameChg chg="add mod modGraphic">
          <ac:chgData name="Navarro Ulloa, Luis Enrique" userId="adde1b74-f296-445a-8659-1214c6e2ca22" providerId="ADAL" clId="{F9923E98-625E-3247-A097-64233A5468F3}" dt="2024-09-12T15:20:56.763" v="2885" actId="572"/>
          <ac:graphicFrameMkLst>
            <pc:docMk/>
            <pc:sldMk cId="1861120948" sldId="398"/>
            <ac:graphicFrameMk id="11" creationId="{9CCC5BFC-476D-8F61-0522-DD935078509E}"/>
          </ac:graphicFrameMkLst>
        </pc:graphicFrameChg>
        <pc:graphicFrameChg chg="add mod modGraphic">
          <ac:chgData name="Navarro Ulloa, Luis Enrique" userId="adde1b74-f296-445a-8659-1214c6e2ca22" providerId="ADAL" clId="{F9923E98-625E-3247-A097-64233A5468F3}" dt="2024-09-12T15:25:17.808" v="2991" actId="1035"/>
          <ac:graphicFrameMkLst>
            <pc:docMk/>
            <pc:sldMk cId="1861120948" sldId="398"/>
            <ac:graphicFrameMk id="19" creationId="{72E1D4C5-815F-8EA9-CE12-00F2107C7743}"/>
          </ac:graphicFrameMkLst>
        </pc:graphicFrameChg>
        <pc:picChg chg="add del mod">
          <ac:chgData name="Navarro Ulloa, Luis Enrique" userId="adde1b74-f296-445a-8659-1214c6e2ca22" providerId="ADAL" clId="{F9923E98-625E-3247-A097-64233A5468F3}" dt="2024-09-12T15:12:22.932" v="2698" actId="478"/>
          <ac:picMkLst>
            <pc:docMk/>
            <pc:sldMk cId="1861120948" sldId="398"/>
            <ac:picMk id="6" creationId="{996FB686-3A70-FBCB-F439-AD77300E0B47}"/>
          </ac:picMkLst>
        </pc:picChg>
        <pc:picChg chg="add mod">
          <ac:chgData name="Navarro Ulloa, Luis Enrique" userId="adde1b74-f296-445a-8659-1214c6e2ca22" providerId="ADAL" clId="{F9923E98-625E-3247-A097-64233A5468F3}" dt="2024-09-12T15:20:39.345" v="2881" actId="1036"/>
          <ac:picMkLst>
            <pc:docMk/>
            <pc:sldMk cId="1861120948" sldId="398"/>
            <ac:picMk id="8" creationId="{BA694B8E-5D29-65CF-3711-805F4B3BDFC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458B89FD-DEFD-464D-881E-D6CF4A54EC43}" type="datetimeFigureOut">
              <a:rPr lang="en-US" smtClean="0"/>
              <a:t>9/12/24</a:t>
            </a:fld>
            <a:endParaRPr lang="en-US"/>
          </a:p>
        </p:txBody>
      </p:sp>
      <p:sp>
        <p:nvSpPr>
          <p:cNvPr id="4" name="Slide Image Placeholder 3"/>
          <p:cNvSpPr>
            <a:spLocks noGrp="1" noRot="1" noChangeAspect="1"/>
          </p:cNvSpPr>
          <p:nvPr>
            <p:ph type="sldImg" idx="2"/>
          </p:nvPr>
        </p:nvSpPr>
        <p:spPr>
          <a:xfrm>
            <a:off x="1268413" y="433388"/>
            <a:ext cx="2073275" cy="11668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A470E3EB-C477-B84B-B5B4-E74DB90D46C8}" type="slidenum">
              <a:rPr lang="en-US" smtClean="0"/>
              <a:t>‹#›</a:t>
            </a:fld>
            <a:endParaRPr lang="en-US"/>
          </a:p>
        </p:txBody>
      </p:sp>
    </p:spTree>
    <p:extLst>
      <p:ext uri="{BB962C8B-B14F-4D97-AF65-F5344CB8AC3E}">
        <p14:creationId xmlns:p14="http://schemas.microsoft.com/office/powerpoint/2010/main" val="1841535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first sight, the relationship between these variables is not straightforward. </a:t>
            </a:r>
          </a:p>
          <a:p>
            <a:endParaRPr lang="en-US" dirty="0"/>
          </a:p>
          <a:p>
            <a:r>
              <a:rPr lang="en-US" dirty="0"/>
              <a:t>If the government is helping you, is because you might need it. </a:t>
            </a:r>
          </a:p>
        </p:txBody>
      </p:sp>
      <p:sp>
        <p:nvSpPr>
          <p:cNvPr id="4" name="Slide Number Placeholder 3"/>
          <p:cNvSpPr>
            <a:spLocks noGrp="1"/>
          </p:cNvSpPr>
          <p:nvPr>
            <p:ph type="sldNum" sz="quarter" idx="5"/>
          </p:nvPr>
        </p:nvSpPr>
        <p:spPr/>
        <p:txBody>
          <a:bodyPr/>
          <a:lstStyle/>
          <a:p>
            <a:fld id="{A470E3EB-C477-B84B-B5B4-E74DB90D46C8}" type="slidenum">
              <a:rPr lang="en-US" smtClean="0"/>
              <a:t>2</a:t>
            </a:fld>
            <a:endParaRPr lang="en-US"/>
          </a:p>
        </p:txBody>
      </p:sp>
    </p:spTree>
    <p:extLst>
      <p:ext uri="{BB962C8B-B14F-4D97-AF65-F5344CB8AC3E}">
        <p14:creationId xmlns:p14="http://schemas.microsoft.com/office/powerpoint/2010/main" val="53482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study the quasi-experimental setting created by the CRF using the intuition behind a Regression Discontinuity Design. </a:t>
            </a:r>
          </a:p>
        </p:txBody>
      </p:sp>
      <p:sp>
        <p:nvSpPr>
          <p:cNvPr id="4" name="Slide Number Placeholder 3"/>
          <p:cNvSpPr>
            <a:spLocks noGrp="1"/>
          </p:cNvSpPr>
          <p:nvPr>
            <p:ph type="sldNum" sz="quarter" idx="5"/>
          </p:nvPr>
        </p:nvSpPr>
        <p:spPr/>
        <p:txBody>
          <a:bodyPr/>
          <a:lstStyle/>
          <a:p>
            <a:fld id="{A470E3EB-C477-B84B-B5B4-E74DB90D46C8}" type="slidenum">
              <a:rPr lang="en-US" smtClean="0"/>
              <a:t>23</a:t>
            </a:fld>
            <a:endParaRPr lang="en-US"/>
          </a:p>
        </p:txBody>
      </p:sp>
    </p:spTree>
    <p:extLst>
      <p:ext uri="{BB962C8B-B14F-4D97-AF65-F5344CB8AC3E}">
        <p14:creationId xmlns:p14="http://schemas.microsoft.com/office/powerpoint/2010/main" val="2284120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study the quasi-experimental setting created by the CRF using the intuition behind a Regression Discontinuity Design. </a:t>
            </a:r>
          </a:p>
        </p:txBody>
      </p:sp>
      <p:sp>
        <p:nvSpPr>
          <p:cNvPr id="4" name="Slide Number Placeholder 3"/>
          <p:cNvSpPr>
            <a:spLocks noGrp="1"/>
          </p:cNvSpPr>
          <p:nvPr>
            <p:ph type="sldNum" sz="quarter" idx="5"/>
          </p:nvPr>
        </p:nvSpPr>
        <p:spPr/>
        <p:txBody>
          <a:bodyPr/>
          <a:lstStyle/>
          <a:p>
            <a:fld id="{A470E3EB-C477-B84B-B5B4-E74DB90D46C8}" type="slidenum">
              <a:rPr lang="en-US" smtClean="0"/>
              <a:t>31</a:t>
            </a:fld>
            <a:endParaRPr lang="en-US"/>
          </a:p>
        </p:txBody>
      </p:sp>
    </p:spTree>
    <p:extLst>
      <p:ext uri="{BB962C8B-B14F-4D97-AF65-F5344CB8AC3E}">
        <p14:creationId xmlns:p14="http://schemas.microsoft.com/office/powerpoint/2010/main" val="4062036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study the quasi-experimental setting created by the CRF using the intuition behind a Regression Discontinuity Design. </a:t>
            </a:r>
          </a:p>
        </p:txBody>
      </p:sp>
      <p:sp>
        <p:nvSpPr>
          <p:cNvPr id="4" name="Slide Number Placeholder 3"/>
          <p:cNvSpPr>
            <a:spLocks noGrp="1"/>
          </p:cNvSpPr>
          <p:nvPr>
            <p:ph type="sldNum" sz="quarter" idx="5"/>
          </p:nvPr>
        </p:nvSpPr>
        <p:spPr/>
        <p:txBody>
          <a:bodyPr/>
          <a:lstStyle/>
          <a:p>
            <a:fld id="{A470E3EB-C477-B84B-B5B4-E74DB90D46C8}" type="slidenum">
              <a:rPr lang="en-US" smtClean="0"/>
              <a:t>33</a:t>
            </a:fld>
            <a:endParaRPr lang="en-US"/>
          </a:p>
        </p:txBody>
      </p:sp>
    </p:spTree>
    <p:extLst>
      <p:ext uri="{BB962C8B-B14F-4D97-AF65-F5344CB8AC3E}">
        <p14:creationId xmlns:p14="http://schemas.microsoft.com/office/powerpoint/2010/main" val="2819452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first sight, the relationship between these variables is not straightforward. </a:t>
            </a:r>
          </a:p>
          <a:p>
            <a:endParaRPr lang="en-US" dirty="0"/>
          </a:p>
          <a:p>
            <a:r>
              <a:rPr lang="en-US" dirty="0"/>
              <a:t>If the government is helping you, is because you might need it. </a:t>
            </a:r>
          </a:p>
        </p:txBody>
      </p:sp>
      <p:sp>
        <p:nvSpPr>
          <p:cNvPr id="4" name="Slide Number Placeholder 3"/>
          <p:cNvSpPr>
            <a:spLocks noGrp="1"/>
          </p:cNvSpPr>
          <p:nvPr>
            <p:ph type="sldNum" sz="quarter" idx="5"/>
          </p:nvPr>
        </p:nvSpPr>
        <p:spPr/>
        <p:txBody>
          <a:bodyPr/>
          <a:lstStyle/>
          <a:p>
            <a:fld id="{A470E3EB-C477-B84B-B5B4-E74DB90D46C8}" type="slidenum">
              <a:rPr lang="en-US" smtClean="0"/>
              <a:t>3</a:t>
            </a:fld>
            <a:endParaRPr lang="en-US"/>
          </a:p>
        </p:txBody>
      </p:sp>
    </p:spTree>
    <p:extLst>
      <p:ext uri="{BB962C8B-B14F-4D97-AF65-F5344CB8AC3E}">
        <p14:creationId xmlns:p14="http://schemas.microsoft.com/office/powerpoint/2010/main" val="4131089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70E3EB-C477-B84B-B5B4-E74DB90D46C8}" type="slidenum">
              <a:rPr lang="en-US" smtClean="0"/>
              <a:t>4</a:t>
            </a:fld>
            <a:endParaRPr lang="en-US"/>
          </a:p>
        </p:txBody>
      </p:sp>
    </p:spTree>
    <p:extLst>
      <p:ext uri="{BB962C8B-B14F-4D97-AF65-F5344CB8AC3E}">
        <p14:creationId xmlns:p14="http://schemas.microsoft.com/office/powerpoint/2010/main" val="3044292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70E3EB-C477-B84B-B5B4-E74DB90D46C8}" type="slidenum">
              <a:rPr lang="en-US" smtClean="0"/>
              <a:t>5</a:t>
            </a:fld>
            <a:endParaRPr lang="en-US"/>
          </a:p>
        </p:txBody>
      </p:sp>
    </p:spTree>
    <p:extLst>
      <p:ext uri="{BB962C8B-B14F-4D97-AF65-F5344CB8AC3E}">
        <p14:creationId xmlns:p14="http://schemas.microsoft.com/office/powerpoint/2010/main" val="2031975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70E3EB-C477-B84B-B5B4-E74DB90D46C8}" type="slidenum">
              <a:rPr lang="en-US" smtClean="0"/>
              <a:t>7</a:t>
            </a:fld>
            <a:endParaRPr lang="en-US"/>
          </a:p>
        </p:txBody>
      </p:sp>
    </p:spTree>
    <p:extLst>
      <p:ext uri="{BB962C8B-B14F-4D97-AF65-F5344CB8AC3E}">
        <p14:creationId xmlns:p14="http://schemas.microsoft.com/office/powerpoint/2010/main" val="3826921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study the quasi-experimental setting created by the CRF using the intuition behind a Regression Discontinuity Design. </a:t>
            </a:r>
          </a:p>
        </p:txBody>
      </p:sp>
      <p:sp>
        <p:nvSpPr>
          <p:cNvPr id="4" name="Slide Number Placeholder 3"/>
          <p:cNvSpPr>
            <a:spLocks noGrp="1"/>
          </p:cNvSpPr>
          <p:nvPr>
            <p:ph type="sldNum" sz="quarter" idx="5"/>
          </p:nvPr>
        </p:nvSpPr>
        <p:spPr/>
        <p:txBody>
          <a:bodyPr/>
          <a:lstStyle/>
          <a:p>
            <a:fld id="{A470E3EB-C477-B84B-B5B4-E74DB90D46C8}" type="slidenum">
              <a:rPr lang="en-US" smtClean="0"/>
              <a:t>9</a:t>
            </a:fld>
            <a:endParaRPr lang="en-US"/>
          </a:p>
        </p:txBody>
      </p:sp>
    </p:spTree>
    <p:extLst>
      <p:ext uri="{BB962C8B-B14F-4D97-AF65-F5344CB8AC3E}">
        <p14:creationId xmlns:p14="http://schemas.microsoft.com/office/powerpoint/2010/main" val="2706764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study the quasi-experimental setting created by the CRF using the intuition behind a Regression Discontinuity Design. </a:t>
            </a:r>
          </a:p>
        </p:txBody>
      </p:sp>
      <p:sp>
        <p:nvSpPr>
          <p:cNvPr id="4" name="Slide Number Placeholder 3"/>
          <p:cNvSpPr>
            <a:spLocks noGrp="1"/>
          </p:cNvSpPr>
          <p:nvPr>
            <p:ph type="sldNum" sz="quarter" idx="5"/>
          </p:nvPr>
        </p:nvSpPr>
        <p:spPr/>
        <p:txBody>
          <a:bodyPr/>
          <a:lstStyle/>
          <a:p>
            <a:fld id="{A470E3EB-C477-B84B-B5B4-E74DB90D46C8}" type="slidenum">
              <a:rPr lang="en-US" smtClean="0"/>
              <a:t>11</a:t>
            </a:fld>
            <a:endParaRPr lang="en-US"/>
          </a:p>
        </p:txBody>
      </p:sp>
    </p:spTree>
    <p:extLst>
      <p:ext uri="{BB962C8B-B14F-4D97-AF65-F5344CB8AC3E}">
        <p14:creationId xmlns:p14="http://schemas.microsoft.com/office/powerpoint/2010/main" val="2347793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study the quasi-experimental setting created by the CRF using the intuition behind a Regression Discontinuity Design. </a:t>
            </a:r>
          </a:p>
        </p:txBody>
      </p:sp>
      <p:sp>
        <p:nvSpPr>
          <p:cNvPr id="4" name="Slide Number Placeholder 3"/>
          <p:cNvSpPr>
            <a:spLocks noGrp="1"/>
          </p:cNvSpPr>
          <p:nvPr>
            <p:ph type="sldNum" sz="quarter" idx="5"/>
          </p:nvPr>
        </p:nvSpPr>
        <p:spPr/>
        <p:txBody>
          <a:bodyPr/>
          <a:lstStyle/>
          <a:p>
            <a:fld id="{A470E3EB-C477-B84B-B5B4-E74DB90D46C8}" type="slidenum">
              <a:rPr lang="en-US" smtClean="0"/>
              <a:t>12</a:t>
            </a:fld>
            <a:endParaRPr lang="en-US"/>
          </a:p>
        </p:txBody>
      </p:sp>
    </p:spTree>
    <p:extLst>
      <p:ext uri="{BB962C8B-B14F-4D97-AF65-F5344CB8AC3E}">
        <p14:creationId xmlns:p14="http://schemas.microsoft.com/office/powerpoint/2010/main" val="3815970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study the quasi-experimental setting created by the CRF using the intuition behind a Regression Discontinuity Design. </a:t>
            </a:r>
          </a:p>
        </p:txBody>
      </p:sp>
      <p:sp>
        <p:nvSpPr>
          <p:cNvPr id="4" name="Slide Number Placeholder 3"/>
          <p:cNvSpPr>
            <a:spLocks noGrp="1"/>
          </p:cNvSpPr>
          <p:nvPr>
            <p:ph type="sldNum" sz="quarter" idx="5"/>
          </p:nvPr>
        </p:nvSpPr>
        <p:spPr/>
        <p:txBody>
          <a:bodyPr/>
          <a:lstStyle/>
          <a:p>
            <a:fld id="{A470E3EB-C477-B84B-B5B4-E74DB90D46C8}" type="slidenum">
              <a:rPr lang="en-US" smtClean="0"/>
              <a:t>22</a:t>
            </a:fld>
            <a:endParaRPr lang="en-US"/>
          </a:p>
        </p:txBody>
      </p:sp>
    </p:spTree>
    <p:extLst>
      <p:ext uri="{BB962C8B-B14F-4D97-AF65-F5344CB8AC3E}">
        <p14:creationId xmlns:p14="http://schemas.microsoft.com/office/powerpoint/2010/main" val="1935018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with footer: black">
    <p:bg>
      <p:bgPr>
        <a:solidFill>
          <a:srgbClr val="252626"/>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20718" y="3136453"/>
            <a:ext cx="6210124" cy="355907"/>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6" name="TextBox 15"/>
            <p:cNvSpPr txBox="1"/>
            <p:nvPr userDrawn="1"/>
          </p:nvSpPr>
          <p:spPr>
            <a:xfrm>
              <a:off x="1030972" y="4801258"/>
              <a:ext cx="3613600" cy="275793"/>
            </a:xfrm>
            <a:prstGeom prst="rect">
              <a:avLst/>
            </a:prstGeom>
            <a:noFill/>
          </p:spPr>
          <p:txBody>
            <a:bodyPr wrap="square" rtlCol="0" anchor="ctr">
              <a:spAutoFit/>
            </a:bodyPr>
            <a:lstStyle/>
            <a:p>
              <a:r>
                <a:rPr lang="en-US" sz="606">
                  <a:solidFill>
                    <a:srgbClr val="FFFFFF"/>
                  </a:solidFill>
                </a:rPr>
                <a:t>INDIANA UNIVERSITY BLOOMINGTON</a:t>
              </a:r>
            </a:p>
          </p:txBody>
        </p:sp>
      </p:grpSp>
    </p:spTree>
    <p:extLst>
      <p:ext uri="{BB962C8B-B14F-4D97-AF65-F5344CB8AC3E}">
        <p14:creationId xmlns:p14="http://schemas.microsoft.com/office/powerpoint/2010/main" val="1665751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slide with IUPUI lockup">
    <p:bg>
      <p:bgPr>
        <a:solidFill>
          <a:srgbClr val="690304"/>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idx="1"/>
          </p:nvPr>
        </p:nvSpPr>
        <p:spPr>
          <a:xfrm>
            <a:off x="361089" y="457798"/>
            <a:ext cx="5288577" cy="1831244"/>
          </a:xfrm>
          <a:prstGeom prst="rect">
            <a:avLst/>
          </a:prstGeom>
        </p:spPr>
        <p:txBody>
          <a:bodyPr vert="horz" lIns="91440" tIns="45720" rIns="91440" bIns="45720" rtlCol="0">
            <a:normAutofit/>
          </a:bodyPr>
          <a:lstStyle>
            <a:lvl1pPr marL="0" indent="0">
              <a:lnSpc>
                <a:spcPct val="100000"/>
              </a:lnSpc>
              <a:buNone/>
              <a:defRPr sz="1211">
                <a:solidFill>
                  <a:schemeClr val="bg1"/>
                </a:solidFill>
                <a:latin typeface="Arial"/>
                <a:cs typeface="Arial"/>
              </a:defRPr>
            </a:lvl1pPr>
            <a:lvl2pPr marL="307604" indent="0">
              <a:lnSpc>
                <a:spcPct val="100000"/>
              </a:lnSpc>
              <a:buNone/>
              <a:defRPr sz="1076">
                <a:solidFill>
                  <a:schemeClr val="bg1"/>
                </a:solidFill>
                <a:latin typeface="Arial"/>
                <a:cs typeface="Arial"/>
              </a:defRPr>
            </a:lvl2pPr>
            <a:lvl3pPr marL="615208" indent="0">
              <a:lnSpc>
                <a:spcPct val="100000"/>
              </a:lnSpc>
              <a:buNone/>
              <a:defRPr sz="1076">
                <a:solidFill>
                  <a:schemeClr val="bg1"/>
                </a:solidFill>
                <a:latin typeface="Arial"/>
                <a:cs typeface="Arial"/>
              </a:defRPr>
            </a:lvl3pPr>
            <a:lvl4pPr marL="922812" indent="0">
              <a:lnSpc>
                <a:spcPct val="100000"/>
              </a:lnSpc>
              <a:buNone/>
              <a:defRPr sz="1076">
                <a:solidFill>
                  <a:schemeClr val="bg1"/>
                </a:solidFill>
                <a:latin typeface="Arial"/>
                <a:cs typeface="Arial"/>
              </a:defRPr>
            </a:lvl4pPr>
            <a:lvl5pPr>
              <a:lnSpc>
                <a:spcPct val="100000"/>
              </a:lnSpc>
              <a:defRPr sz="1076">
                <a:solidFill>
                  <a:schemeClr val="bg1"/>
                </a:solidFill>
                <a:latin typeface="Arial"/>
                <a:cs typeface="Arial"/>
              </a:defRPr>
            </a:lvl5pPr>
          </a:lstStyle>
          <a:p>
            <a:pPr lvl="0"/>
            <a:r>
              <a:rPr lang="en-US"/>
              <a:t>Click to edit Master text styles</a:t>
            </a:r>
          </a:p>
        </p:txBody>
      </p:sp>
      <p:sp>
        <p:nvSpPr>
          <p:cNvPr id="10" name="Rectangle 9"/>
          <p:cNvSpPr/>
          <p:nvPr userDrawn="1"/>
        </p:nvSpPr>
        <p:spPr>
          <a:xfrm>
            <a:off x="-10664" y="457799"/>
            <a:ext cx="55626" cy="260521"/>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424639" y="2849869"/>
            <a:ext cx="360771" cy="62041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28D10E6-FF8A-CC4E-B6D5-BFBD2D0FEC82}"/>
              </a:ext>
            </a:extLst>
          </p:cNvPr>
          <p:cNvPicPr>
            <a:picLocks noChangeAspect="1"/>
          </p:cNvPicPr>
          <p:nvPr userDrawn="1"/>
        </p:nvPicPr>
        <p:blipFill rotWithShape="1">
          <a:blip r:embed="rId2"/>
          <a:srcRect l="11083" t="-148" r="-1556" b="28718"/>
          <a:stretch/>
        </p:blipFill>
        <p:spPr>
          <a:xfrm>
            <a:off x="834742" y="2790450"/>
            <a:ext cx="3110374" cy="307622"/>
          </a:xfrm>
          <a:prstGeom prst="rect">
            <a:avLst/>
          </a:prstGeom>
        </p:spPr>
      </p:pic>
      <p:pic>
        <p:nvPicPr>
          <p:cNvPr id="13" name="Picture 12" descr="tab-rg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4732" y="2910749"/>
            <a:ext cx="240585" cy="305323"/>
          </a:xfrm>
          <a:prstGeom prst="rect">
            <a:avLst/>
          </a:prstGeom>
        </p:spPr>
      </p:pic>
    </p:spTree>
    <p:extLst>
      <p:ext uri="{BB962C8B-B14F-4D97-AF65-F5344CB8AC3E}">
        <p14:creationId xmlns:p14="http://schemas.microsoft.com/office/powerpoint/2010/main" val="3074046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426161" y="-436253"/>
            <a:ext cx="493561" cy="1592961"/>
            <a:chOff x="685136" y="-246616"/>
            <a:chExt cx="733465" cy="2367520"/>
          </a:xfrm>
        </p:grpSpPr>
        <p:sp>
          <p:nvSpPr>
            <p:cNvPr id="6" name="Rectangle 5"/>
            <p:cNvSpPr/>
            <p:nvPr userDrawn="1"/>
          </p:nvSpPr>
          <p:spPr>
            <a:xfrm>
              <a:off x="685136" y="-246616"/>
              <a:ext cx="733465" cy="2367520"/>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7308" y="1380149"/>
              <a:ext cx="489120" cy="620806"/>
            </a:xfrm>
            <a:prstGeom prst="rect">
              <a:avLst/>
            </a:prstGeom>
          </p:spPr>
        </p:pic>
      </p:grpSp>
      <p:sp>
        <p:nvSpPr>
          <p:cNvPr id="2" name="Title 1"/>
          <p:cNvSpPr>
            <a:spLocks noGrp="1"/>
          </p:cNvSpPr>
          <p:nvPr userDrawn="1">
            <p:ph type="title" hasCustomPrompt="1"/>
          </p:nvPr>
        </p:nvSpPr>
        <p:spPr>
          <a:xfrm>
            <a:off x="338412" y="1861426"/>
            <a:ext cx="5204486" cy="749876"/>
          </a:xfrm>
          <a:prstGeom prst="rect">
            <a:avLst/>
          </a:prstGeom>
        </p:spPr>
        <p:txBody>
          <a:bodyPr anchor="ctr">
            <a:normAutofit/>
          </a:bodyPr>
          <a:lstStyle>
            <a:lvl1pPr>
              <a:lnSpc>
                <a:spcPct val="90000"/>
              </a:lnSpc>
              <a:defRPr sz="2691" b="1" i="0" spc="0" baseline="0">
                <a:solidFill>
                  <a:schemeClr val="bg1"/>
                </a:solidFill>
                <a:latin typeface="Arial"/>
                <a:cs typeface="Arial"/>
              </a:defRPr>
            </a:lvl1pPr>
          </a:lstStyle>
          <a:p>
            <a:r>
              <a:rPr lang="en-US"/>
              <a:t>Unnecessarily extra long title of presentation</a:t>
            </a:r>
          </a:p>
        </p:txBody>
      </p:sp>
      <p:sp>
        <p:nvSpPr>
          <p:cNvPr id="11" name="Text Placeholder 19"/>
          <p:cNvSpPr>
            <a:spLocks noGrp="1"/>
          </p:cNvSpPr>
          <p:nvPr userDrawn="1">
            <p:ph type="body" sz="quarter" idx="10" hasCustomPrompt="1"/>
          </p:nvPr>
        </p:nvSpPr>
        <p:spPr>
          <a:xfrm>
            <a:off x="357113" y="3168953"/>
            <a:ext cx="5204487" cy="186817"/>
          </a:xfrm>
          <a:prstGeom prst="rect">
            <a:avLst/>
          </a:prstGeom>
        </p:spPr>
        <p:txBody>
          <a:bodyPr anchor="ctr">
            <a:noAutofit/>
          </a:bodyPr>
          <a:lstStyle>
            <a:lvl1pPr marL="0" indent="0">
              <a:buNone/>
              <a:defRPr sz="740" b="1" spc="54" baseline="0">
                <a:solidFill>
                  <a:srgbClr val="A6A6A6"/>
                </a:solidFill>
                <a:latin typeface="Arial"/>
                <a:cs typeface="Arial"/>
              </a:defRPr>
            </a:lvl1pPr>
          </a:lstStyle>
          <a:p>
            <a:pPr lvl="0"/>
            <a:r>
              <a:rPr lang="en-US"/>
              <a:t>INDIANA UNIVERSITY BLOOMINGTON</a:t>
            </a:r>
          </a:p>
        </p:txBody>
      </p:sp>
      <p:sp>
        <p:nvSpPr>
          <p:cNvPr id="9" name="Text Placeholder 19"/>
          <p:cNvSpPr>
            <a:spLocks noGrp="1"/>
          </p:cNvSpPr>
          <p:nvPr>
            <p:ph type="body" sz="quarter" idx="11" hasCustomPrompt="1"/>
          </p:nvPr>
        </p:nvSpPr>
        <p:spPr>
          <a:xfrm>
            <a:off x="357113" y="1644325"/>
            <a:ext cx="5204487" cy="169833"/>
          </a:xfrm>
          <a:prstGeom prst="rect">
            <a:avLst/>
          </a:prstGeom>
        </p:spPr>
        <p:txBody>
          <a:bodyPr anchor="ctr">
            <a:noAutofit/>
          </a:bodyPr>
          <a:lstStyle>
            <a:lvl1pPr marL="0" indent="0">
              <a:buNone/>
              <a:defRPr sz="1211" b="0" spc="0" baseline="0">
                <a:solidFill>
                  <a:srgbClr val="A6A6A6"/>
                </a:solidFill>
                <a:latin typeface="Arial"/>
                <a:cs typeface="Arial"/>
              </a:defRPr>
            </a:lvl1pPr>
          </a:lstStyle>
          <a:p>
            <a:pPr lvl="0"/>
            <a:r>
              <a:rPr lang="en-US"/>
              <a:t>SUBHEAD OR NAME OF SCHOOL, DEPARTMENT, OR UNIT</a:t>
            </a:r>
          </a:p>
        </p:txBody>
      </p:sp>
    </p:spTree>
    <p:extLst>
      <p:ext uri="{BB962C8B-B14F-4D97-AF65-F5344CB8AC3E}">
        <p14:creationId xmlns:p14="http://schemas.microsoft.com/office/powerpoint/2010/main" val="23622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userDrawn="1"/>
        </p:nvSpPr>
        <p:spPr>
          <a:xfrm>
            <a:off x="927743" y="1608429"/>
            <a:ext cx="184731" cy="369332"/>
          </a:xfrm>
          <a:prstGeom prst="rect">
            <a:avLst/>
          </a:prstGeom>
          <a:noFill/>
        </p:spPr>
        <p:txBody>
          <a:bodyPr wrap="none" rtlCol="0">
            <a:spAutoFit/>
          </a:bodyPr>
          <a:lstStyle/>
          <a:p>
            <a:endParaRPr lang="en-US"/>
          </a:p>
        </p:txBody>
      </p:sp>
      <p:sp>
        <p:nvSpPr>
          <p:cNvPr id="10" name="TextBox 9"/>
          <p:cNvSpPr txBox="1"/>
          <p:nvPr userDrawn="1"/>
        </p:nvSpPr>
        <p:spPr>
          <a:xfrm>
            <a:off x="927743" y="1608429"/>
            <a:ext cx="184731" cy="369332"/>
          </a:xfrm>
          <a:prstGeom prst="rect">
            <a:avLst/>
          </a:prstGeom>
          <a:noFill/>
        </p:spPr>
        <p:txBody>
          <a:bodyPr wrap="none" rtlCol="0">
            <a:spAutoFit/>
          </a:bodyPr>
          <a:lstStyle/>
          <a:p>
            <a:endParaRPr lang="en-US"/>
          </a:p>
        </p:txBody>
      </p:sp>
      <p:sp>
        <p:nvSpPr>
          <p:cNvPr id="11" name="TextBox 10"/>
          <p:cNvSpPr txBox="1"/>
          <p:nvPr userDrawn="1"/>
        </p:nvSpPr>
        <p:spPr>
          <a:xfrm>
            <a:off x="927743" y="1608429"/>
            <a:ext cx="184731" cy="369332"/>
          </a:xfrm>
          <a:prstGeom prst="rect">
            <a:avLst/>
          </a:prstGeom>
          <a:noFill/>
        </p:spPr>
        <p:txBody>
          <a:bodyPr wrap="none" rtlCol="0">
            <a:spAutoFit/>
          </a:bodyPr>
          <a:lstStyle/>
          <a:p>
            <a:endParaRPr lang="en-US"/>
          </a:p>
        </p:txBody>
      </p:sp>
      <p:sp>
        <p:nvSpPr>
          <p:cNvPr id="14" name="Title 13"/>
          <p:cNvSpPr>
            <a:spLocks noGrp="1"/>
          </p:cNvSpPr>
          <p:nvPr>
            <p:ph type="title" hasCustomPrompt="1"/>
          </p:nvPr>
        </p:nvSpPr>
        <p:spPr>
          <a:xfrm>
            <a:off x="340963" y="1530388"/>
            <a:ext cx="4577504" cy="441995"/>
          </a:xfrm>
          <a:prstGeom prst="rect">
            <a:avLst/>
          </a:prstGeom>
        </p:spPr>
        <p:txBody>
          <a:bodyPr anchor="ctr">
            <a:noAutofit/>
          </a:bodyPr>
          <a:lstStyle>
            <a:lvl1pPr>
              <a:defRPr sz="2691" b="1" i="0" spc="0" baseline="0">
                <a:solidFill>
                  <a:srgbClr val="FFFFFF"/>
                </a:solidFill>
                <a:latin typeface="Arial"/>
                <a:cs typeface="Arial"/>
              </a:defRPr>
            </a:lvl1pPr>
          </a:lstStyle>
          <a:p>
            <a:r>
              <a:rPr lang="en-US"/>
              <a:t>Section Heading</a:t>
            </a:r>
          </a:p>
        </p:txBody>
      </p:sp>
      <p:sp>
        <p:nvSpPr>
          <p:cNvPr id="20" name="Text Placeholder 19"/>
          <p:cNvSpPr>
            <a:spLocks noGrp="1"/>
          </p:cNvSpPr>
          <p:nvPr>
            <p:ph type="body" sz="quarter" idx="10" hasCustomPrompt="1"/>
          </p:nvPr>
        </p:nvSpPr>
        <p:spPr>
          <a:xfrm>
            <a:off x="354042" y="1366765"/>
            <a:ext cx="2490103" cy="169833"/>
          </a:xfrm>
          <a:prstGeom prst="rect">
            <a:avLst/>
          </a:prstGeom>
        </p:spPr>
        <p:txBody>
          <a:bodyPr anchor="ctr">
            <a:noAutofit/>
          </a:bodyPr>
          <a:lstStyle>
            <a:lvl1pPr marL="0" indent="0">
              <a:buNone/>
              <a:defRPr sz="942" b="1" i="0" spc="34" baseline="0">
                <a:solidFill>
                  <a:srgbClr val="A6A6A6"/>
                </a:solidFill>
                <a:latin typeface="Arial"/>
                <a:cs typeface="Arial"/>
              </a:defRPr>
            </a:lvl1pPr>
          </a:lstStyle>
          <a:p>
            <a:pPr lvl="0"/>
            <a:r>
              <a:rPr lang="en-US"/>
              <a:t>SECTION NUMBER OR SUBTITLE</a:t>
            </a:r>
          </a:p>
        </p:txBody>
      </p:sp>
      <p:sp>
        <p:nvSpPr>
          <p:cNvPr id="4" name="Rectangle 3"/>
          <p:cNvSpPr/>
          <p:nvPr userDrawn="1"/>
        </p:nvSpPr>
        <p:spPr>
          <a:xfrm>
            <a:off x="-10055" y="1367210"/>
            <a:ext cx="100005" cy="562969"/>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6018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892" y="5531"/>
            <a:ext cx="5734926" cy="470359"/>
          </a:xfrm>
          <a:prstGeom prst="rect">
            <a:avLst/>
          </a:prstGeom>
        </p:spPr>
        <p:txBody>
          <a:bodyPr>
            <a:normAutofit/>
          </a:bodyPr>
          <a:lstStyle>
            <a:lvl1pPr>
              <a:defRPr sz="2018" b="1" i="0" cap="none" spc="0">
                <a:solidFill>
                  <a:srgbClr val="404041"/>
                </a:solidFill>
                <a:latin typeface="Arial"/>
                <a:cs typeface="Arial"/>
              </a:defRPr>
            </a:lvl1pPr>
          </a:lstStyle>
          <a:p>
            <a:r>
              <a:rPr lang="en-US"/>
              <a:t>Click to edit master title style</a:t>
            </a:r>
          </a:p>
        </p:txBody>
      </p:sp>
      <p:sp>
        <p:nvSpPr>
          <p:cNvPr id="4" name="TextBox 3"/>
          <p:cNvSpPr txBox="1"/>
          <p:nvPr userDrawn="1"/>
        </p:nvSpPr>
        <p:spPr>
          <a:xfrm>
            <a:off x="2392892" y="2382564"/>
            <a:ext cx="184731" cy="369332"/>
          </a:xfrm>
          <a:prstGeom prst="rect">
            <a:avLst/>
          </a:prstGeom>
          <a:noFill/>
        </p:spPr>
        <p:txBody>
          <a:bodyPr wrap="none" rtlCol="0">
            <a:spAutoFit/>
          </a:bodyPr>
          <a:lstStyle/>
          <a:p>
            <a:endParaRPr lang="en-US"/>
          </a:p>
        </p:txBody>
      </p:sp>
      <p:sp>
        <p:nvSpPr>
          <p:cNvPr id="7" name="Text Placeholder 2"/>
          <p:cNvSpPr>
            <a:spLocks noGrp="1"/>
          </p:cNvSpPr>
          <p:nvPr>
            <p:ph idx="1" hasCustomPrompt="1"/>
          </p:nvPr>
        </p:nvSpPr>
        <p:spPr>
          <a:xfrm>
            <a:off x="0" y="519857"/>
            <a:ext cx="5742952" cy="2467576"/>
          </a:xfrm>
          <a:prstGeom prst="rect">
            <a:avLst/>
          </a:prstGeom>
        </p:spPr>
        <p:txBody>
          <a:bodyPr vert="horz" lIns="91440" tIns="45720" rIns="91440" bIns="45720" rtlCol="0">
            <a:normAutofit/>
          </a:bodyPr>
          <a:lstStyle>
            <a:lvl1pPr marL="230703" marR="0" indent="-230703" algn="l" defTabSz="307604" rtl="0" eaLnBrk="1" fontAlgn="auto" latinLnBrk="0" hangingPunct="1">
              <a:lnSpc>
                <a:spcPct val="100000"/>
              </a:lnSpc>
              <a:spcBef>
                <a:spcPts val="0"/>
              </a:spcBef>
              <a:spcAft>
                <a:spcPts val="1211"/>
              </a:spcAft>
              <a:buClr>
                <a:schemeClr val="tx1">
                  <a:lumMod val="50000"/>
                  <a:lumOff val="50000"/>
                </a:schemeClr>
              </a:buClr>
              <a:buSzPct val="100000"/>
              <a:buFont typeface="+mj-lt"/>
              <a:buAutoNum type="arabicPeriod"/>
              <a:tabLst/>
              <a:defRPr sz="1211">
                <a:solidFill>
                  <a:srgbClr val="404041"/>
                </a:solidFill>
                <a:latin typeface="Arial"/>
                <a:cs typeface="Arial"/>
              </a:defRPr>
            </a:lvl1pPr>
            <a:lvl2pPr>
              <a:lnSpc>
                <a:spcPct val="100000"/>
              </a:lnSpc>
              <a:defRPr sz="1076">
                <a:solidFill>
                  <a:srgbClr val="404041"/>
                </a:solidFill>
                <a:latin typeface="Arial"/>
                <a:cs typeface="Arial"/>
              </a:defRPr>
            </a:lvl2pPr>
            <a:lvl3pPr>
              <a:lnSpc>
                <a:spcPct val="100000"/>
              </a:lnSpc>
              <a:defRPr sz="1076">
                <a:solidFill>
                  <a:srgbClr val="404041"/>
                </a:solidFill>
                <a:latin typeface="Arial"/>
                <a:cs typeface="Arial"/>
              </a:defRPr>
            </a:lvl3pPr>
            <a:lvl4pPr>
              <a:lnSpc>
                <a:spcPct val="100000"/>
              </a:lnSpc>
              <a:defRPr sz="1076">
                <a:solidFill>
                  <a:srgbClr val="404041"/>
                </a:solidFill>
                <a:latin typeface="Arial"/>
                <a:cs typeface="Arial"/>
              </a:defRPr>
            </a:lvl4pPr>
            <a:lvl5pPr>
              <a:lnSpc>
                <a:spcPct val="100000"/>
              </a:lnSpc>
              <a:defRPr sz="1076">
                <a:solidFill>
                  <a:srgbClr val="404041"/>
                </a:solidFill>
                <a:latin typeface="Arial"/>
                <a:cs typeface="Arial"/>
              </a:defRPr>
            </a:lvl5pPr>
          </a:lstStyle>
          <a:p>
            <a:pPr lvl="0"/>
            <a:r>
              <a:rPr lang="en-US"/>
              <a:t>Click to edit master subtitle style</a:t>
            </a:r>
          </a:p>
        </p:txBody>
      </p:sp>
      <p:grpSp>
        <p:nvGrpSpPr>
          <p:cNvPr id="12" name="Group 11"/>
          <p:cNvGrpSpPr/>
          <p:nvPr userDrawn="1"/>
        </p:nvGrpSpPr>
        <p:grpSpPr>
          <a:xfrm>
            <a:off x="-20718" y="3136453"/>
            <a:ext cx="6210124" cy="355907"/>
            <a:chOff x="-30788" y="4661517"/>
            <a:chExt cx="9228667" cy="528963"/>
          </a:xfrm>
        </p:grpSpPr>
        <p:sp>
          <p:nvSpPr>
            <p:cNvPr id="14" name="Rectangle 13"/>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21" name="TextBox 20"/>
            <p:cNvSpPr txBox="1"/>
            <p:nvPr userDrawn="1"/>
          </p:nvSpPr>
          <p:spPr>
            <a:xfrm>
              <a:off x="1030972" y="4801258"/>
              <a:ext cx="3613600" cy="275793"/>
            </a:xfrm>
            <a:prstGeom prst="rect">
              <a:avLst/>
            </a:prstGeom>
            <a:noFill/>
          </p:spPr>
          <p:txBody>
            <a:bodyPr wrap="square" rtlCol="0" anchor="ctr">
              <a:spAutoFit/>
            </a:bodyPr>
            <a:lstStyle/>
            <a:p>
              <a:r>
                <a:rPr lang="en-US" sz="606">
                  <a:solidFill>
                    <a:srgbClr val="FFFFFF"/>
                  </a:solidFill>
                </a:rPr>
                <a:t>INDIANA UNIVERSITY BLOOMINGTON</a:t>
              </a:r>
            </a:p>
          </p:txBody>
        </p:sp>
      </p:grpSp>
    </p:spTree>
    <p:extLst>
      <p:ext uri="{BB962C8B-B14F-4D97-AF65-F5344CB8AC3E}">
        <p14:creationId xmlns:p14="http://schemas.microsoft.com/office/powerpoint/2010/main" val="669767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photo: whit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353485" y="312457"/>
            <a:ext cx="3068890" cy="524356"/>
          </a:xfrm>
          <a:prstGeom prst="rect">
            <a:avLst/>
          </a:prstGeom>
        </p:spPr>
        <p:txBody>
          <a:bodyPr vert="horz" lIns="91440" tIns="45720" rIns="91440" bIns="45720" rtlCol="0" anchor="ctr">
            <a:noAutofit/>
          </a:bodyPr>
          <a:lstStyle>
            <a:lvl1pPr>
              <a:defRPr sz="2018" b="1" i="0" spc="0">
                <a:solidFill>
                  <a:srgbClr val="404041"/>
                </a:solidFill>
                <a:latin typeface="Arial"/>
                <a:cs typeface="Arial"/>
              </a:defRPr>
            </a:lvl1pPr>
          </a:lstStyle>
          <a:p>
            <a:r>
              <a:rPr lang="en-US"/>
              <a:t>Click to edit master title style</a:t>
            </a:r>
          </a:p>
        </p:txBody>
      </p:sp>
      <p:sp>
        <p:nvSpPr>
          <p:cNvPr id="8" name="Text Placeholder 2"/>
          <p:cNvSpPr>
            <a:spLocks noGrp="1"/>
          </p:cNvSpPr>
          <p:nvPr>
            <p:ph idx="1"/>
          </p:nvPr>
        </p:nvSpPr>
        <p:spPr>
          <a:xfrm>
            <a:off x="353485" y="1096328"/>
            <a:ext cx="3068890" cy="1878811"/>
          </a:xfrm>
          <a:prstGeom prst="rect">
            <a:avLst/>
          </a:prstGeom>
        </p:spPr>
        <p:txBody>
          <a:bodyPr vert="horz" lIns="91440" tIns="45720" rIns="91440" bIns="45720" rtlCol="0">
            <a:normAutofit/>
          </a:bodyPr>
          <a:lstStyle>
            <a:lvl1pPr marL="230703" indent="-230703">
              <a:lnSpc>
                <a:spcPct val="100000"/>
              </a:lnSpc>
              <a:buFont typeface="Arial"/>
              <a:buChar char="•"/>
              <a:defRPr sz="1211">
                <a:solidFill>
                  <a:srgbClr val="404041"/>
                </a:solidFill>
                <a:latin typeface="Arial"/>
                <a:cs typeface="Arial"/>
              </a:defRPr>
            </a:lvl1pPr>
            <a:lvl2pPr marL="499857" indent="-192253">
              <a:lnSpc>
                <a:spcPct val="100000"/>
              </a:lnSpc>
              <a:buFont typeface="Arial"/>
              <a:buChar char="•"/>
              <a:defRPr sz="1211">
                <a:solidFill>
                  <a:srgbClr val="404041"/>
                </a:solidFill>
                <a:latin typeface="Arial"/>
                <a:cs typeface="Arial"/>
              </a:defRPr>
            </a:lvl2pPr>
            <a:lvl3pPr marL="769010" indent="-153802">
              <a:lnSpc>
                <a:spcPct val="100000"/>
              </a:lnSpc>
              <a:buFont typeface="Arial"/>
              <a:buChar char="•"/>
              <a:defRPr sz="1211">
                <a:solidFill>
                  <a:srgbClr val="404041"/>
                </a:solidFill>
                <a:latin typeface="Arial"/>
                <a:cs typeface="Arial"/>
              </a:defRPr>
            </a:lvl3pPr>
            <a:lvl4pPr marL="1076615" indent="-153802">
              <a:lnSpc>
                <a:spcPct val="100000"/>
              </a:lnSpc>
              <a:buFont typeface="Arial"/>
              <a:buChar char="•"/>
              <a:defRPr sz="1211">
                <a:solidFill>
                  <a:srgbClr val="404041"/>
                </a:solidFill>
                <a:latin typeface="Arial"/>
                <a:cs typeface="Arial"/>
              </a:defRPr>
            </a:lvl4pPr>
            <a:lvl5pPr marL="1384219" indent="-153802">
              <a:lnSpc>
                <a:spcPct val="100000"/>
              </a:lnSpc>
              <a:buFont typeface="Arial"/>
              <a:buChar char="•"/>
              <a:defRPr sz="1211">
                <a:solidFill>
                  <a:srgbClr val="40404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p:cNvSpPr>
            <a:spLocks noGrp="1"/>
          </p:cNvSpPr>
          <p:nvPr>
            <p:ph type="pic" sz="quarter" idx="10"/>
          </p:nvPr>
        </p:nvSpPr>
        <p:spPr>
          <a:xfrm>
            <a:off x="3750204" y="0"/>
            <a:ext cx="2402946" cy="276999"/>
          </a:xfrm>
          <a:prstGeom prst="rect">
            <a:avLst/>
          </a:prstGeom>
        </p:spPr>
        <p:txBody>
          <a:bodyPr/>
          <a:lstStyle/>
          <a:p>
            <a:r>
              <a:rPr lang="en-US"/>
              <a:t>Click icon to add picture</a:t>
            </a:r>
          </a:p>
        </p:txBody>
      </p:sp>
      <p:sp>
        <p:nvSpPr>
          <p:cNvPr id="17" name="Rectangle 16"/>
          <p:cNvSpPr/>
          <p:nvPr userDrawn="1"/>
        </p:nvSpPr>
        <p:spPr>
          <a:xfrm>
            <a:off x="0" y="327538"/>
            <a:ext cx="55626" cy="260521"/>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427506" y="3136453"/>
            <a:ext cx="260551" cy="355907"/>
            <a:chOff x="635303" y="4661517"/>
            <a:chExt cx="387197" cy="528963"/>
          </a:xfrm>
        </p:grpSpPr>
        <p:sp>
          <p:nvSpPr>
            <p:cNvPr id="11" name="Rectangle 10"/>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grpSp>
    </p:spTree>
    <p:extLst>
      <p:ext uri="{BB962C8B-B14F-4D97-AF65-F5344CB8AC3E}">
        <p14:creationId xmlns:p14="http://schemas.microsoft.com/office/powerpoint/2010/main" val="1062382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only: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52170" y="510732"/>
            <a:ext cx="5386300" cy="470359"/>
          </a:xfrm>
          <a:prstGeom prst="rect">
            <a:avLst/>
          </a:prstGeom>
        </p:spPr>
        <p:txBody>
          <a:bodyPr>
            <a:normAutofit/>
          </a:bodyPr>
          <a:lstStyle>
            <a:lvl1pPr>
              <a:defRPr sz="2018" b="1" i="0" cap="none" spc="0">
                <a:solidFill>
                  <a:schemeClr val="bg1"/>
                </a:solidFill>
                <a:latin typeface="Arial"/>
                <a:cs typeface="Arial"/>
              </a:defRPr>
            </a:lvl1pPr>
          </a:lstStyle>
          <a:p>
            <a:r>
              <a:rPr lang="en-US"/>
              <a:t>Click to edit master title style</a:t>
            </a:r>
          </a:p>
        </p:txBody>
      </p:sp>
      <p:sp>
        <p:nvSpPr>
          <p:cNvPr id="3" name="Subtitle 2"/>
          <p:cNvSpPr>
            <a:spLocks noGrp="1"/>
          </p:cNvSpPr>
          <p:nvPr>
            <p:ph type="subTitle" idx="1"/>
          </p:nvPr>
        </p:nvSpPr>
        <p:spPr>
          <a:xfrm>
            <a:off x="352170" y="1097001"/>
            <a:ext cx="5390782" cy="1896579"/>
          </a:xfrm>
          <a:prstGeom prst="rect">
            <a:avLst/>
          </a:prstGeom>
        </p:spPr>
        <p:txBody>
          <a:bodyPr>
            <a:normAutofit/>
          </a:bodyPr>
          <a:lstStyle>
            <a:lvl1pPr marL="230703" indent="-230703" algn="l">
              <a:lnSpc>
                <a:spcPct val="100000"/>
              </a:lnSpc>
              <a:buFont typeface="+mj-lt"/>
              <a:buAutoNum type="arabicPeriod"/>
              <a:defRPr sz="1211" spc="0">
                <a:solidFill>
                  <a:schemeClr val="bg1"/>
                </a:solidFill>
                <a:latin typeface="Arial"/>
                <a:cs typeface="Arial"/>
              </a:defRPr>
            </a:lvl1pPr>
            <a:lvl2pPr marL="307604" indent="0" algn="ctr">
              <a:buNone/>
              <a:defRPr>
                <a:solidFill>
                  <a:schemeClr val="tx1">
                    <a:tint val="75000"/>
                  </a:schemeClr>
                </a:solidFill>
              </a:defRPr>
            </a:lvl2pPr>
            <a:lvl3pPr marL="615208" indent="0" algn="ctr">
              <a:buNone/>
              <a:defRPr>
                <a:solidFill>
                  <a:schemeClr val="tx1">
                    <a:tint val="75000"/>
                  </a:schemeClr>
                </a:solidFill>
              </a:defRPr>
            </a:lvl3pPr>
            <a:lvl4pPr marL="922812" indent="0" algn="ctr">
              <a:buNone/>
              <a:defRPr>
                <a:solidFill>
                  <a:schemeClr val="tx1">
                    <a:tint val="75000"/>
                  </a:schemeClr>
                </a:solidFill>
              </a:defRPr>
            </a:lvl4pPr>
            <a:lvl5pPr marL="1230417" indent="0" algn="ctr">
              <a:buNone/>
              <a:defRPr>
                <a:solidFill>
                  <a:schemeClr val="tx1">
                    <a:tint val="75000"/>
                  </a:schemeClr>
                </a:solidFill>
              </a:defRPr>
            </a:lvl5pPr>
            <a:lvl6pPr marL="1538021" indent="0" algn="ctr">
              <a:buNone/>
              <a:defRPr>
                <a:solidFill>
                  <a:schemeClr val="tx1">
                    <a:tint val="75000"/>
                  </a:schemeClr>
                </a:solidFill>
              </a:defRPr>
            </a:lvl6pPr>
            <a:lvl7pPr marL="1845625" indent="0" algn="ctr">
              <a:buNone/>
              <a:defRPr>
                <a:solidFill>
                  <a:schemeClr val="tx1">
                    <a:tint val="75000"/>
                  </a:schemeClr>
                </a:solidFill>
              </a:defRPr>
            </a:lvl7pPr>
            <a:lvl8pPr marL="2153229" indent="0" algn="ctr">
              <a:buNone/>
              <a:defRPr>
                <a:solidFill>
                  <a:schemeClr val="tx1">
                    <a:tint val="75000"/>
                  </a:schemeClr>
                </a:solidFill>
              </a:defRPr>
            </a:lvl8pPr>
            <a:lvl9pPr marL="2460833" indent="0" algn="ctr">
              <a:buNone/>
              <a:defRPr>
                <a:solidFill>
                  <a:schemeClr val="tx1">
                    <a:tint val="75000"/>
                  </a:schemeClr>
                </a:solidFill>
              </a:defRPr>
            </a:lvl9pPr>
          </a:lstStyle>
          <a:p>
            <a:r>
              <a:rPr lang="en-US"/>
              <a:t>Click to edit Master subtitle style</a:t>
            </a:r>
          </a:p>
        </p:txBody>
      </p:sp>
      <p:sp>
        <p:nvSpPr>
          <p:cNvPr id="13" name="Text Placeholder 19"/>
          <p:cNvSpPr>
            <a:spLocks noGrp="1"/>
          </p:cNvSpPr>
          <p:nvPr>
            <p:ph type="body" sz="quarter" idx="10" hasCustomPrompt="1"/>
          </p:nvPr>
        </p:nvSpPr>
        <p:spPr>
          <a:xfrm>
            <a:off x="3252849" y="191723"/>
            <a:ext cx="2490103" cy="169833"/>
          </a:xfrm>
          <a:prstGeom prst="rect">
            <a:avLst/>
          </a:prstGeom>
        </p:spPr>
        <p:txBody>
          <a:bodyPr>
            <a:noAutofit/>
          </a:bodyPr>
          <a:lstStyle>
            <a:lvl1pPr marL="0" indent="0" algn="r">
              <a:buNone/>
              <a:defRPr sz="740" b="0" i="0" spc="0" baseline="0">
                <a:solidFill>
                  <a:srgbClr val="A6A6A6"/>
                </a:solidFill>
                <a:latin typeface="Arial"/>
                <a:cs typeface="Arial"/>
              </a:defRPr>
            </a:lvl1pPr>
          </a:lstStyle>
          <a:p>
            <a:pPr lvl="0"/>
            <a:r>
              <a:rPr lang="en-US"/>
              <a:t>SECTION TITLE OR SUBTITLE</a:t>
            </a:r>
          </a:p>
        </p:txBody>
      </p:sp>
      <p:sp>
        <p:nvSpPr>
          <p:cNvPr id="23" name="Rectangle 22"/>
          <p:cNvSpPr/>
          <p:nvPr userDrawn="1"/>
        </p:nvSpPr>
        <p:spPr>
          <a:xfrm>
            <a:off x="0" y="644468"/>
            <a:ext cx="55626" cy="260521"/>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userDrawn="1"/>
        </p:nvGrpSpPr>
        <p:grpSpPr>
          <a:xfrm>
            <a:off x="-20718" y="3136453"/>
            <a:ext cx="6210124" cy="355907"/>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6" name="TextBox 15"/>
            <p:cNvSpPr txBox="1"/>
            <p:nvPr userDrawn="1"/>
          </p:nvSpPr>
          <p:spPr>
            <a:xfrm>
              <a:off x="1030972" y="4801258"/>
              <a:ext cx="3613600" cy="275793"/>
            </a:xfrm>
            <a:prstGeom prst="rect">
              <a:avLst/>
            </a:prstGeom>
            <a:noFill/>
          </p:spPr>
          <p:txBody>
            <a:bodyPr wrap="square" rtlCol="0" anchor="ctr">
              <a:spAutoFit/>
            </a:bodyPr>
            <a:lstStyle/>
            <a:p>
              <a:r>
                <a:rPr lang="en-US" sz="606">
                  <a:solidFill>
                    <a:srgbClr val="FFFFFF"/>
                  </a:solidFill>
                </a:rPr>
                <a:t>INDIANA UNIVERSITY BLOOMINGTON</a:t>
              </a:r>
            </a:p>
          </p:txBody>
        </p:sp>
      </p:grpSp>
    </p:spTree>
    <p:extLst>
      <p:ext uri="{BB962C8B-B14F-4D97-AF65-F5344CB8AC3E}">
        <p14:creationId xmlns:p14="http://schemas.microsoft.com/office/powerpoint/2010/main" val="563387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nd photo: black">
    <p:bg>
      <p:bgPr>
        <a:solidFill>
          <a:srgbClr val="252626"/>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356729" y="312457"/>
            <a:ext cx="3068890" cy="524356"/>
          </a:xfrm>
          <a:prstGeom prst="rect">
            <a:avLst/>
          </a:prstGeom>
        </p:spPr>
        <p:txBody>
          <a:bodyPr vert="horz" lIns="91440" tIns="45720" rIns="91440" bIns="45720" rtlCol="0" anchor="ctr">
            <a:noAutofit/>
          </a:bodyPr>
          <a:lstStyle>
            <a:lvl1pPr>
              <a:defRPr sz="2018" b="1" i="0" spc="0">
                <a:solidFill>
                  <a:schemeClr val="bg1"/>
                </a:solidFill>
                <a:latin typeface="Arial"/>
                <a:cs typeface="Arial"/>
              </a:defRPr>
            </a:lvl1pPr>
          </a:lstStyle>
          <a:p>
            <a:r>
              <a:rPr lang="en-US"/>
              <a:t>Click to edit master title style</a:t>
            </a:r>
          </a:p>
        </p:txBody>
      </p:sp>
      <p:sp>
        <p:nvSpPr>
          <p:cNvPr id="8" name="Text Placeholder 2"/>
          <p:cNvSpPr>
            <a:spLocks noGrp="1"/>
          </p:cNvSpPr>
          <p:nvPr>
            <p:ph idx="1"/>
          </p:nvPr>
        </p:nvSpPr>
        <p:spPr>
          <a:xfrm>
            <a:off x="356729" y="1096328"/>
            <a:ext cx="3068890" cy="1884958"/>
          </a:xfrm>
          <a:prstGeom prst="rect">
            <a:avLst/>
          </a:prstGeom>
        </p:spPr>
        <p:txBody>
          <a:bodyPr vert="horz" lIns="91440" tIns="45720" rIns="91440" bIns="45720" rtlCol="0">
            <a:normAutofit/>
          </a:bodyPr>
          <a:lstStyle>
            <a:lvl1pPr marL="230703" indent="-230703">
              <a:lnSpc>
                <a:spcPct val="100000"/>
              </a:lnSpc>
              <a:buFont typeface="Arial"/>
              <a:buChar char="•"/>
              <a:defRPr sz="1211">
                <a:solidFill>
                  <a:schemeClr val="bg1"/>
                </a:solidFill>
                <a:latin typeface="Arial"/>
                <a:cs typeface="Arial"/>
              </a:defRPr>
            </a:lvl1pPr>
            <a:lvl2pPr marL="499857" indent="-192253">
              <a:lnSpc>
                <a:spcPct val="100000"/>
              </a:lnSpc>
              <a:buFont typeface="Arial"/>
              <a:buChar char="•"/>
              <a:defRPr sz="1211">
                <a:solidFill>
                  <a:schemeClr val="bg1"/>
                </a:solidFill>
                <a:latin typeface="Arial"/>
                <a:cs typeface="Arial"/>
              </a:defRPr>
            </a:lvl2pPr>
            <a:lvl3pPr marL="769010" indent="-153802">
              <a:lnSpc>
                <a:spcPct val="100000"/>
              </a:lnSpc>
              <a:buFont typeface="Arial"/>
              <a:buChar char="•"/>
              <a:defRPr sz="1211">
                <a:solidFill>
                  <a:schemeClr val="bg1"/>
                </a:solidFill>
                <a:latin typeface="Arial"/>
                <a:cs typeface="Arial"/>
              </a:defRPr>
            </a:lvl3pPr>
            <a:lvl4pPr marL="1076615" indent="-153802">
              <a:lnSpc>
                <a:spcPct val="100000"/>
              </a:lnSpc>
              <a:buFont typeface="Arial"/>
              <a:buChar char="•"/>
              <a:defRPr sz="1211">
                <a:solidFill>
                  <a:schemeClr val="bg1"/>
                </a:solidFill>
                <a:latin typeface="Arial"/>
                <a:cs typeface="Arial"/>
              </a:defRPr>
            </a:lvl4pPr>
            <a:lvl5pPr marL="1384219" indent="-153802">
              <a:lnSpc>
                <a:spcPct val="100000"/>
              </a:lnSpc>
              <a:buFont typeface="Arial"/>
              <a:buChar char="•"/>
              <a:defRPr sz="1211">
                <a:solidFill>
                  <a:schemeClr val="bg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p:cNvSpPr>
            <a:spLocks noGrp="1"/>
          </p:cNvSpPr>
          <p:nvPr>
            <p:ph type="pic" sz="quarter" idx="10"/>
          </p:nvPr>
        </p:nvSpPr>
        <p:spPr>
          <a:xfrm>
            <a:off x="3744720" y="0"/>
            <a:ext cx="2402946" cy="276999"/>
          </a:xfrm>
          <a:prstGeom prst="rect">
            <a:avLst/>
          </a:prstGeom>
        </p:spPr>
        <p:txBody>
          <a:bodyPr/>
          <a:lstStyle/>
          <a:p>
            <a:r>
              <a:rPr lang="en-US"/>
              <a:t>Click icon to add picture</a:t>
            </a:r>
          </a:p>
        </p:txBody>
      </p:sp>
      <p:sp>
        <p:nvSpPr>
          <p:cNvPr id="13" name="Rectangle 12"/>
          <p:cNvSpPr/>
          <p:nvPr userDrawn="1"/>
        </p:nvSpPr>
        <p:spPr>
          <a:xfrm>
            <a:off x="-10664" y="327538"/>
            <a:ext cx="55626" cy="260521"/>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427506" y="3136453"/>
            <a:ext cx="260551" cy="355907"/>
            <a:chOff x="635303" y="4661517"/>
            <a:chExt cx="387197" cy="528963"/>
          </a:xfrm>
        </p:grpSpPr>
        <p:sp>
          <p:nvSpPr>
            <p:cNvPr id="12" name="Rectangle 11"/>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grpSp>
    </p:spTree>
    <p:extLst>
      <p:ext uri="{BB962C8B-B14F-4D97-AF65-F5344CB8AC3E}">
        <p14:creationId xmlns:p14="http://schemas.microsoft.com/office/powerpoint/2010/main" val="1378274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with footer: white">
    <p:spTree>
      <p:nvGrpSpPr>
        <p:cNvPr id="1" name=""/>
        <p:cNvGrpSpPr/>
        <p:nvPr/>
      </p:nvGrpSpPr>
      <p:grpSpPr>
        <a:xfrm>
          <a:off x="0" y="0"/>
          <a:ext cx="0" cy="0"/>
          <a:chOff x="0" y="0"/>
          <a:chExt cx="0" cy="0"/>
        </a:xfrm>
      </p:grpSpPr>
      <p:grpSp>
        <p:nvGrpSpPr>
          <p:cNvPr id="8" name="Group 7"/>
          <p:cNvGrpSpPr/>
          <p:nvPr userDrawn="1"/>
        </p:nvGrpSpPr>
        <p:grpSpPr>
          <a:xfrm>
            <a:off x="-20718" y="3136453"/>
            <a:ext cx="6210124" cy="355907"/>
            <a:chOff x="-30788" y="4661517"/>
            <a:chExt cx="9228667" cy="528963"/>
          </a:xfrm>
        </p:grpSpPr>
        <p:sp>
          <p:nvSpPr>
            <p:cNvPr id="9" name="Rectangle 8"/>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2" name="TextBox 11"/>
            <p:cNvSpPr txBox="1"/>
            <p:nvPr userDrawn="1"/>
          </p:nvSpPr>
          <p:spPr>
            <a:xfrm>
              <a:off x="1030972" y="4801258"/>
              <a:ext cx="3613600" cy="275793"/>
            </a:xfrm>
            <a:prstGeom prst="rect">
              <a:avLst/>
            </a:prstGeom>
            <a:noFill/>
          </p:spPr>
          <p:txBody>
            <a:bodyPr wrap="square" rtlCol="0" anchor="ctr">
              <a:spAutoFit/>
            </a:bodyPr>
            <a:lstStyle/>
            <a:p>
              <a:r>
                <a:rPr lang="en-US" sz="606">
                  <a:solidFill>
                    <a:srgbClr val="FFFFFF"/>
                  </a:solidFill>
                </a:rPr>
                <a:t>INDIANA UNIVERSITY BLOOMINGTON</a:t>
              </a:r>
            </a:p>
          </p:txBody>
        </p:sp>
      </p:grpSp>
    </p:spTree>
    <p:extLst>
      <p:ext uri="{BB962C8B-B14F-4D97-AF65-F5344CB8AC3E}">
        <p14:creationId xmlns:p14="http://schemas.microsoft.com/office/powerpoint/2010/main" val="8867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mailto://lunavarr@iu.edu" TargetMode="External"/><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484" y="1645716"/>
            <a:ext cx="5450404" cy="965586"/>
          </a:xfrm>
        </p:spPr>
        <p:txBody>
          <a:bodyPr vert="horz" wrap="square" lIns="61524" tIns="30762" rIns="61524" bIns="30762" rtlCol="0" anchor="ctr">
            <a:noAutofit/>
          </a:bodyPr>
          <a:lstStyle/>
          <a:p>
            <a:r>
              <a:rPr lang="en-US" sz="1600" dirty="0"/>
              <a:t>Cash Reserves and Short-Term Debt Under Liquidity Constraints</a:t>
            </a:r>
          </a:p>
        </p:txBody>
      </p:sp>
      <p:sp>
        <p:nvSpPr>
          <p:cNvPr id="3" name="Text Placeholder 2"/>
          <p:cNvSpPr>
            <a:spLocks noGrp="1"/>
          </p:cNvSpPr>
          <p:nvPr>
            <p:ph type="body" sz="quarter" idx="10"/>
          </p:nvPr>
        </p:nvSpPr>
        <p:spPr/>
        <p:txBody>
          <a:bodyPr/>
          <a:lstStyle/>
          <a:p>
            <a:r>
              <a:rPr lang="en-US" sz="500" dirty="0"/>
              <a:t>INDIANA UNIVERSITY BLOOMINGTON</a:t>
            </a:r>
          </a:p>
        </p:txBody>
      </p:sp>
      <p:sp>
        <p:nvSpPr>
          <p:cNvPr id="4" name="Text Placeholder 3"/>
          <p:cNvSpPr>
            <a:spLocks noGrp="1"/>
          </p:cNvSpPr>
          <p:nvPr>
            <p:ph type="body" sz="quarter" idx="11"/>
          </p:nvPr>
        </p:nvSpPr>
        <p:spPr>
          <a:xfrm>
            <a:off x="357425" y="1409856"/>
            <a:ext cx="5203890" cy="169833"/>
          </a:xfrm>
        </p:spPr>
        <p:txBody>
          <a:bodyPr/>
          <a:lstStyle/>
          <a:p>
            <a:r>
              <a:rPr lang="en-US" sz="1100"/>
              <a:t>O’Neill School of Public and Environmental Affairs</a:t>
            </a:r>
          </a:p>
        </p:txBody>
      </p:sp>
      <p:sp>
        <p:nvSpPr>
          <p:cNvPr id="5" name="TextBox 4">
            <a:extLst>
              <a:ext uri="{FF2B5EF4-FFF2-40B4-BE49-F238E27FC236}">
                <a16:creationId xmlns:a16="http://schemas.microsoft.com/office/drawing/2014/main" id="{E22B7186-A936-9746-A155-796B13E0033F}"/>
              </a:ext>
            </a:extLst>
          </p:cNvPr>
          <p:cNvSpPr txBox="1"/>
          <p:nvPr/>
        </p:nvSpPr>
        <p:spPr>
          <a:xfrm>
            <a:off x="357425" y="2611302"/>
            <a:ext cx="1354912" cy="277568"/>
          </a:xfrm>
          <a:prstGeom prst="rect">
            <a:avLst/>
          </a:prstGeom>
          <a:noFill/>
        </p:spPr>
        <p:txBody>
          <a:bodyPr rot="0" spcFirstLastPara="0" vertOverflow="overflow" horzOverflow="overflow" vert="horz" wrap="square" lIns="61524" tIns="30762" rIns="61524" bIns="30762" numCol="1" spcCol="0" rtlCol="0" fromWordArt="0" anchor="t" anchorCtr="0" forceAA="0" compatLnSpc="1">
            <a:prstTxWarp prst="textNoShape">
              <a:avLst/>
            </a:prstTxWarp>
            <a:spAutoFit/>
          </a:bodyPr>
          <a:lstStyle/>
          <a:p>
            <a:r>
              <a:rPr lang="en-US" sz="1400" b="1" dirty="0">
                <a:solidFill>
                  <a:schemeClr val="bg1">
                    <a:lumMod val="65000"/>
                  </a:schemeClr>
                </a:solidFill>
                <a:cs typeface="Arial"/>
              </a:rPr>
              <a:t>Luis Navarro</a:t>
            </a:r>
          </a:p>
        </p:txBody>
      </p:sp>
      <p:sp>
        <p:nvSpPr>
          <p:cNvPr id="6" name="TextBox 5">
            <a:extLst>
              <a:ext uri="{FF2B5EF4-FFF2-40B4-BE49-F238E27FC236}">
                <a16:creationId xmlns:a16="http://schemas.microsoft.com/office/drawing/2014/main" id="{F8B69257-E43E-F056-0981-6299885388AA}"/>
              </a:ext>
            </a:extLst>
          </p:cNvPr>
          <p:cNvSpPr txBox="1"/>
          <p:nvPr/>
        </p:nvSpPr>
        <p:spPr>
          <a:xfrm>
            <a:off x="4034217" y="2649458"/>
            <a:ext cx="1848571" cy="308346"/>
          </a:xfrm>
          <a:prstGeom prst="rect">
            <a:avLst/>
          </a:prstGeom>
          <a:noFill/>
        </p:spPr>
        <p:txBody>
          <a:bodyPr rot="0" spcFirstLastPara="0" vertOverflow="overflow" horzOverflow="overflow" vert="horz" wrap="square" lIns="61524" tIns="30762" rIns="61524" bIns="30762" numCol="1" spcCol="0" rtlCol="0" fromWordArt="0" anchor="t" anchorCtr="0" forceAA="0" compatLnSpc="1">
            <a:prstTxWarp prst="textNoShape">
              <a:avLst/>
            </a:prstTxWarp>
            <a:spAutoFit/>
          </a:bodyPr>
          <a:lstStyle/>
          <a:p>
            <a:pPr algn="r"/>
            <a:r>
              <a:rPr lang="en-US" sz="800" dirty="0">
                <a:solidFill>
                  <a:schemeClr val="bg1"/>
                </a:solidFill>
                <a:cs typeface="Arial"/>
              </a:rPr>
              <a:t>Presentation for the ABFM Conference 2024</a:t>
            </a:r>
          </a:p>
        </p:txBody>
      </p:sp>
    </p:spTree>
    <p:extLst>
      <p:ext uri="{BB962C8B-B14F-4D97-AF65-F5344CB8AC3E}">
        <p14:creationId xmlns:p14="http://schemas.microsoft.com/office/powerpoint/2010/main" val="9190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error and average state error&#10;&#10;Description automatically generated">
            <a:extLst>
              <a:ext uri="{FF2B5EF4-FFF2-40B4-BE49-F238E27FC236}">
                <a16:creationId xmlns:a16="http://schemas.microsoft.com/office/drawing/2014/main" id="{D1E845B3-C8D4-B484-F950-3EB4523A717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7215" y="277648"/>
            <a:ext cx="5293919" cy="2646960"/>
          </a:xfrm>
          <a:prstGeom prst="rect">
            <a:avLst/>
          </a:prstGeom>
        </p:spPr>
      </p:pic>
      <p:sp>
        <p:nvSpPr>
          <p:cNvPr id="4" name="object 5">
            <a:extLst>
              <a:ext uri="{FF2B5EF4-FFF2-40B4-BE49-F238E27FC236}">
                <a16:creationId xmlns:a16="http://schemas.microsoft.com/office/drawing/2014/main" id="{34AC8CF7-B96F-6B94-8643-A47882ADE520}"/>
              </a:ext>
            </a:extLst>
          </p:cNvPr>
          <p:cNvSpPr txBox="1"/>
          <p:nvPr/>
        </p:nvSpPr>
        <p:spPr>
          <a:xfrm>
            <a:off x="28343" y="2852517"/>
            <a:ext cx="6060198" cy="278731"/>
          </a:xfrm>
          <a:prstGeom prst="rect">
            <a:avLst/>
          </a:prstGeom>
        </p:spPr>
        <p:txBody>
          <a:bodyPr vert="horz" wrap="square" lIns="0" tIns="17145" rIns="0" bIns="0" rtlCol="0">
            <a:spAutoFit/>
          </a:bodyPr>
          <a:lstStyle/>
          <a:p>
            <a:pPr marL="12700" marR="5080">
              <a:lnSpc>
                <a:spcPts val="700"/>
              </a:lnSpc>
              <a:spcBef>
                <a:spcPts val="135"/>
              </a:spcBef>
            </a:pPr>
            <a:r>
              <a:rPr lang="en-US" sz="500" b="1" spc="-10" dirty="0">
                <a:latin typeface="Arial"/>
                <a:cs typeface="Arial"/>
              </a:rPr>
              <a:t>Notes: </a:t>
            </a:r>
            <a:r>
              <a:rPr lang="en-US" sz="500" spc="-10" dirty="0">
                <a:latin typeface="Arial"/>
                <a:cs typeface="Arial"/>
              </a:rPr>
              <a:t>The panel on the left shows the difference between aggregated (national) FGP error and the average state FGP error. The panel on the right shows the distribution of the FGP timing error across time. The solid line represents the mean across states by month-year. The dark-shaded area shows the percentiles between 25%-75%, as well as the area within one standard deviation form the mean, while the light-shaded areas percentiles 1% to 99% (excluding outliers) and 5%-95%. For illustrative purposes, dashed blue lines show the interval between +/- 10% of discretionary revenues. </a:t>
            </a:r>
          </a:p>
        </p:txBody>
      </p:sp>
      <p:sp>
        <p:nvSpPr>
          <p:cNvPr id="6" name="object 3">
            <a:extLst>
              <a:ext uri="{FF2B5EF4-FFF2-40B4-BE49-F238E27FC236}">
                <a16:creationId xmlns:a16="http://schemas.microsoft.com/office/drawing/2014/main" id="{676DE632-F4C5-7E3E-9B3B-AFF3E7B378ED}"/>
              </a:ext>
            </a:extLst>
          </p:cNvPr>
          <p:cNvSpPr txBox="1"/>
          <p:nvPr/>
        </p:nvSpPr>
        <p:spPr>
          <a:xfrm>
            <a:off x="3152775" y="466827"/>
            <a:ext cx="1981200" cy="227626"/>
          </a:xfrm>
          <a:prstGeom prst="rect">
            <a:avLst/>
          </a:prstGeom>
        </p:spPr>
        <p:txBody>
          <a:bodyPr vert="horz" wrap="square" lIns="0" tIns="12065" rIns="0" bIns="0" rtlCol="0">
            <a:spAutoFit/>
          </a:bodyPr>
          <a:lstStyle/>
          <a:p>
            <a:pPr marL="50801">
              <a:spcBef>
                <a:spcPts val="600"/>
              </a:spcBef>
              <a:spcAft>
                <a:spcPts val="600"/>
              </a:spcAft>
              <a:tabLst>
                <a:tab pos="167640" algn="l"/>
              </a:tabLst>
            </a:pPr>
            <a:r>
              <a:rPr lang="en-US" sz="700" spc="-45" dirty="0">
                <a:solidFill>
                  <a:srgbClr val="990000"/>
                </a:solidFill>
                <a:latin typeface="Arial"/>
                <a:cs typeface="Arial"/>
              </a:rPr>
              <a:t>In any given month, some states FGP error could be positive or negative, regardless of the national error. </a:t>
            </a:r>
          </a:p>
        </p:txBody>
      </p:sp>
      <p:sp>
        <p:nvSpPr>
          <p:cNvPr id="8" name="object 2">
            <a:extLst>
              <a:ext uri="{FF2B5EF4-FFF2-40B4-BE49-F238E27FC236}">
                <a16:creationId xmlns:a16="http://schemas.microsoft.com/office/drawing/2014/main" id="{FE4BB7A2-D940-FF26-1E58-9BEA72F1046D}"/>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FGP Error Distribution Over Time, 2018-2022</a:t>
            </a:r>
          </a:p>
        </p:txBody>
      </p:sp>
      <p:sp>
        <p:nvSpPr>
          <p:cNvPr id="3" name="TextBox 2">
            <a:extLst>
              <a:ext uri="{FF2B5EF4-FFF2-40B4-BE49-F238E27FC236}">
                <a16:creationId xmlns:a16="http://schemas.microsoft.com/office/drawing/2014/main" id="{44B7C814-827D-D304-1417-7AA526C3B95F}"/>
              </a:ext>
            </a:extLst>
          </p:cNvPr>
          <p:cNvSpPr txBox="1"/>
          <p:nvPr/>
        </p:nvSpPr>
        <p:spPr>
          <a:xfrm>
            <a:off x="409575" y="434975"/>
            <a:ext cx="1676400" cy="415498"/>
          </a:xfrm>
          <a:prstGeom prst="rect">
            <a:avLst/>
          </a:prstGeom>
          <a:noFill/>
        </p:spPr>
        <p:txBody>
          <a:bodyPr wrap="square">
            <a:spAutoFit/>
          </a:bodyPr>
          <a:lstStyle/>
          <a:p>
            <a:pPr marL="50801" algn="l">
              <a:spcBef>
                <a:spcPts val="600"/>
              </a:spcBef>
              <a:spcAft>
                <a:spcPts val="600"/>
              </a:spcAft>
              <a:tabLst>
                <a:tab pos="167640" algn="l"/>
              </a:tabLst>
            </a:pPr>
            <a:r>
              <a:rPr lang="en-US" sz="700" spc="-45" dirty="0">
                <a:solidFill>
                  <a:srgbClr val="990000"/>
                </a:solidFill>
                <a:latin typeface="Arial"/>
                <a:cs typeface="Arial"/>
              </a:rPr>
              <a:t>Differences between national FGP error and the average FGP error for states are not systematic.</a:t>
            </a:r>
          </a:p>
        </p:txBody>
      </p:sp>
    </p:spTree>
    <p:extLst>
      <p:ext uri="{BB962C8B-B14F-4D97-AF65-F5344CB8AC3E}">
        <p14:creationId xmlns:p14="http://schemas.microsoft.com/office/powerpoint/2010/main" val="801422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Research Design</a:t>
            </a:r>
          </a:p>
        </p:txBody>
      </p:sp>
      <p:grpSp>
        <p:nvGrpSpPr>
          <p:cNvPr id="13" name="Group 12">
            <a:extLst>
              <a:ext uri="{FF2B5EF4-FFF2-40B4-BE49-F238E27FC236}">
                <a16:creationId xmlns:a16="http://schemas.microsoft.com/office/drawing/2014/main" id="{EE528FE6-EB51-A00B-E398-A2DE9E505DE8}"/>
              </a:ext>
            </a:extLst>
          </p:cNvPr>
          <p:cNvGrpSpPr/>
          <p:nvPr/>
        </p:nvGrpSpPr>
        <p:grpSpPr>
          <a:xfrm>
            <a:off x="171378" y="358775"/>
            <a:ext cx="5810394" cy="1296028"/>
            <a:chOff x="714375" y="1120775"/>
            <a:chExt cx="4476115" cy="763122"/>
          </a:xfrm>
        </p:grpSpPr>
        <p:sp>
          <p:nvSpPr>
            <p:cNvPr id="14" name="object 3">
              <a:extLst>
                <a:ext uri="{FF2B5EF4-FFF2-40B4-BE49-F238E27FC236}">
                  <a16:creationId xmlns:a16="http://schemas.microsoft.com/office/drawing/2014/main" id="{63DF4884-CEA9-3457-A2C3-F34F8A018BC1}"/>
                </a:ext>
              </a:extLst>
            </p:cNvPr>
            <p:cNvSpPr/>
            <p:nvPr/>
          </p:nvSpPr>
          <p:spPr>
            <a:xfrm>
              <a:off x="714375" y="1120775"/>
              <a:ext cx="4476115" cy="175895"/>
            </a:xfrm>
            <a:custGeom>
              <a:avLst/>
              <a:gdLst/>
              <a:ahLst/>
              <a:cxnLst/>
              <a:rect l="l" t="t" r="r" b="b"/>
              <a:pathLst>
                <a:path w="4476115" h="175894">
                  <a:moveTo>
                    <a:pt x="4424787" y="0"/>
                  </a:moveTo>
                  <a:lnTo>
                    <a:pt x="50800" y="0"/>
                  </a:lnTo>
                  <a:lnTo>
                    <a:pt x="31075" y="4008"/>
                  </a:lnTo>
                  <a:lnTo>
                    <a:pt x="14922" y="14922"/>
                  </a:lnTo>
                  <a:lnTo>
                    <a:pt x="4008" y="31075"/>
                  </a:lnTo>
                  <a:lnTo>
                    <a:pt x="0" y="50800"/>
                  </a:lnTo>
                  <a:lnTo>
                    <a:pt x="0" y="175874"/>
                  </a:lnTo>
                  <a:lnTo>
                    <a:pt x="4475587" y="175874"/>
                  </a:lnTo>
                  <a:lnTo>
                    <a:pt x="4475587" y="50800"/>
                  </a:lnTo>
                  <a:lnTo>
                    <a:pt x="4471579" y="31075"/>
                  </a:lnTo>
                  <a:lnTo>
                    <a:pt x="4460665" y="14922"/>
                  </a:lnTo>
                  <a:lnTo>
                    <a:pt x="4444512" y="4008"/>
                  </a:lnTo>
                  <a:lnTo>
                    <a:pt x="4424787" y="0"/>
                  </a:lnTo>
                  <a:close/>
                </a:path>
              </a:pathLst>
            </a:custGeom>
            <a:solidFill>
              <a:srgbClr val="690204"/>
            </a:solidFill>
          </p:spPr>
          <p:txBody>
            <a:bodyPr wrap="square" lIns="0" tIns="0" rIns="0" bIns="0" rtlCol="0"/>
            <a:lstStyle/>
            <a:p>
              <a:endParaRPr/>
            </a:p>
          </p:txBody>
        </p:sp>
        <p:sp>
          <p:nvSpPr>
            <p:cNvPr id="15" name="object 4">
              <a:extLst>
                <a:ext uri="{FF2B5EF4-FFF2-40B4-BE49-F238E27FC236}">
                  <a16:creationId xmlns:a16="http://schemas.microsoft.com/office/drawing/2014/main" id="{12F8FAAE-AAC7-7723-4820-22651DD9BE93}"/>
                </a:ext>
              </a:extLst>
            </p:cNvPr>
            <p:cNvSpPr txBox="1"/>
            <p:nvPr/>
          </p:nvSpPr>
          <p:spPr>
            <a:xfrm>
              <a:off x="765176" y="1150701"/>
              <a:ext cx="4178950" cy="75510"/>
            </a:xfrm>
            <a:prstGeom prst="rect">
              <a:avLst/>
            </a:prstGeom>
          </p:spPr>
          <p:txBody>
            <a:bodyPr vert="horz" wrap="square" lIns="0" tIns="0" rIns="0" bIns="0" rtlCol="0">
              <a:spAutoFit/>
            </a:bodyPr>
            <a:lstStyle/>
            <a:p>
              <a:pPr>
                <a:lnSpc>
                  <a:spcPts val="955"/>
                </a:lnSpc>
              </a:pPr>
              <a:r>
                <a:rPr lang="en-US" sz="1000" dirty="0">
                  <a:solidFill>
                    <a:srgbClr val="FFFFFF"/>
                  </a:solidFill>
                  <a:latin typeface="Tahoma"/>
                  <a:cs typeface="Tahoma"/>
                </a:rPr>
                <a:t>IV Design: Fixed-Effects 2SLS Estimator + Robust-Clustered Standard Errors (State Level)  </a:t>
              </a:r>
              <a:endParaRPr sz="1000" dirty="0">
                <a:latin typeface="Tahoma"/>
                <a:cs typeface="Tahoma"/>
              </a:endParaRPr>
            </a:p>
          </p:txBody>
        </p:sp>
        <p:grpSp>
          <p:nvGrpSpPr>
            <p:cNvPr id="16" name="object 5">
              <a:extLst>
                <a:ext uri="{FF2B5EF4-FFF2-40B4-BE49-F238E27FC236}">
                  <a16:creationId xmlns:a16="http://schemas.microsoft.com/office/drawing/2014/main" id="{BDD99EA0-CE1C-DF67-3DB8-772AA3235A2E}"/>
                </a:ext>
              </a:extLst>
            </p:cNvPr>
            <p:cNvGrpSpPr/>
            <p:nvPr/>
          </p:nvGrpSpPr>
          <p:grpSpPr>
            <a:xfrm>
              <a:off x="714375" y="1283996"/>
              <a:ext cx="4476115" cy="599901"/>
              <a:chOff x="66229" y="1425651"/>
              <a:chExt cx="4476115" cy="599901"/>
            </a:xfrm>
          </p:grpSpPr>
          <p:pic>
            <p:nvPicPr>
              <p:cNvPr id="18" name="object 6">
                <a:extLst>
                  <a:ext uri="{FF2B5EF4-FFF2-40B4-BE49-F238E27FC236}">
                    <a16:creationId xmlns:a16="http://schemas.microsoft.com/office/drawing/2014/main" id="{4795C6E8-C2E0-86B6-5637-F793B56779A7}"/>
                  </a:ext>
                </a:extLst>
              </p:cNvPr>
              <p:cNvPicPr/>
              <p:nvPr/>
            </p:nvPicPr>
            <p:blipFill>
              <a:blip r:embed="rId3" cstate="print"/>
              <a:stretch>
                <a:fillRect/>
              </a:stretch>
            </p:blipFill>
            <p:spPr>
              <a:xfrm>
                <a:off x="66229" y="1425651"/>
                <a:ext cx="4475587" cy="50609"/>
              </a:xfrm>
              <a:prstGeom prst="rect">
                <a:avLst/>
              </a:prstGeom>
            </p:spPr>
          </p:pic>
          <p:sp>
            <p:nvSpPr>
              <p:cNvPr id="19" name="object 8">
                <a:extLst>
                  <a:ext uri="{FF2B5EF4-FFF2-40B4-BE49-F238E27FC236}">
                    <a16:creationId xmlns:a16="http://schemas.microsoft.com/office/drawing/2014/main" id="{10DF1E40-95A1-59EB-783F-E52971C767BC}"/>
                  </a:ext>
                </a:extLst>
              </p:cNvPr>
              <p:cNvSpPr/>
              <p:nvPr/>
            </p:nvSpPr>
            <p:spPr>
              <a:xfrm>
                <a:off x="66229" y="1469927"/>
                <a:ext cx="4476115" cy="555625"/>
              </a:xfrm>
              <a:custGeom>
                <a:avLst/>
                <a:gdLst/>
                <a:ahLst/>
                <a:cxnLst/>
                <a:rect l="l" t="t" r="r" b="b"/>
                <a:pathLst>
                  <a:path w="4476115" h="555625">
                    <a:moveTo>
                      <a:pt x="4475587" y="0"/>
                    </a:moveTo>
                    <a:lnTo>
                      <a:pt x="0" y="0"/>
                    </a:lnTo>
                    <a:lnTo>
                      <a:pt x="0" y="504795"/>
                    </a:lnTo>
                    <a:lnTo>
                      <a:pt x="4008" y="524520"/>
                    </a:lnTo>
                    <a:lnTo>
                      <a:pt x="14922" y="540673"/>
                    </a:lnTo>
                    <a:lnTo>
                      <a:pt x="31075" y="551587"/>
                    </a:lnTo>
                    <a:lnTo>
                      <a:pt x="50800" y="555596"/>
                    </a:lnTo>
                    <a:lnTo>
                      <a:pt x="4424787" y="555596"/>
                    </a:lnTo>
                    <a:lnTo>
                      <a:pt x="4444512" y="551587"/>
                    </a:lnTo>
                    <a:lnTo>
                      <a:pt x="4460665" y="540673"/>
                    </a:lnTo>
                    <a:lnTo>
                      <a:pt x="4471579" y="524520"/>
                    </a:lnTo>
                    <a:lnTo>
                      <a:pt x="4475587" y="504795"/>
                    </a:lnTo>
                    <a:lnTo>
                      <a:pt x="4475587" y="0"/>
                    </a:lnTo>
                    <a:close/>
                  </a:path>
                </a:pathLst>
              </a:custGeom>
              <a:solidFill>
                <a:srgbClr val="F8F8F8"/>
              </a:solidFill>
            </p:spPr>
            <p:txBody>
              <a:bodyPr wrap="square" lIns="0" tIns="0" rIns="0" bIns="0" rtlCol="0"/>
              <a:lstStyle/>
              <a:p>
                <a:endParaRPr dirty="0"/>
              </a:p>
            </p:txBody>
          </p:sp>
        </p:gr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241CA1A-914E-D318-17A4-6B09FAD344BA}"/>
                  </a:ext>
                </a:extLst>
              </p:cNvPr>
              <p:cNvSpPr txBox="1"/>
              <p:nvPr/>
            </p:nvSpPr>
            <p:spPr>
              <a:xfrm>
                <a:off x="963930" y="855272"/>
                <a:ext cx="392293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𝐶𝑎𝑠h𝑅𝑒𝑠𝑒𝑟𝑣𝑒</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𝑠</m:t>
                          </m:r>
                        </m:e>
                        <m:sub>
                          <m:r>
                            <a:rPr lang="en-US" sz="1200" b="0" i="1" smtClean="0">
                              <a:latin typeface="Cambria Math" panose="02040503050406030204" pitchFamily="18" charset="0"/>
                            </a:rPr>
                            <m:t>𝑖𝑡</m:t>
                          </m:r>
                        </m:sub>
                      </m:sSub>
                      <m:r>
                        <a:rPr lang="en-US" sz="1200" b="0" i="1" smtClean="0">
                          <a:latin typeface="Cambria Math" panose="02040503050406030204" pitchFamily="18" charset="0"/>
                        </a:rPr>
                        <m:t>=</m:t>
                      </m:r>
                      <m:r>
                        <a:rPr lang="en-US" sz="1200" b="0" i="1" smtClean="0">
                          <a:latin typeface="Cambria Math" panose="02040503050406030204" pitchFamily="18" charset="0"/>
                        </a:rPr>
                        <m:t>𝛽</m:t>
                      </m:r>
                      <m:r>
                        <a:rPr lang="en-US" sz="1200" b="0" i="1" smtClean="0">
                          <a:latin typeface="Cambria Math" panose="02040503050406030204" pitchFamily="18" charset="0"/>
                        </a:rPr>
                        <m:t>𝑇𝑖𝑚𝑖𝑛𝑔𝐸𝑟𝑟𝑜</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𝑖𝑡</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𝑖𝑡</m:t>
                          </m:r>
                        </m:sub>
                      </m:sSub>
                      <m:r>
                        <a:rPr lang="en-US" sz="1200" b="0" i="1" smtClean="0">
                          <a:latin typeface="Cambria Math" panose="02040503050406030204" pitchFamily="18" charset="0"/>
                        </a:rPr>
                        <m:t>𝛼</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𝑏</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𝜖</m:t>
                          </m:r>
                        </m:e>
                        <m:sub>
                          <m:r>
                            <a:rPr lang="en-US" sz="1200" b="0" i="1" smtClean="0">
                              <a:latin typeface="Cambria Math" panose="02040503050406030204" pitchFamily="18" charset="0"/>
                            </a:rPr>
                            <m:t>𝑖𝑡</m:t>
                          </m:r>
                        </m:sub>
                      </m:sSub>
                    </m:oMath>
                  </m:oMathPara>
                </a14:m>
                <a:endParaRPr lang="en-US" sz="1200" dirty="0"/>
              </a:p>
            </p:txBody>
          </p:sp>
        </mc:Choice>
        <mc:Fallback xmlns="">
          <p:sp>
            <p:nvSpPr>
              <p:cNvPr id="20" name="TextBox 19">
                <a:extLst>
                  <a:ext uri="{FF2B5EF4-FFF2-40B4-BE49-F238E27FC236}">
                    <a16:creationId xmlns:a16="http://schemas.microsoft.com/office/drawing/2014/main" id="{F241CA1A-914E-D318-17A4-6B09FAD344BA}"/>
                  </a:ext>
                </a:extLst>
              </p:cNvPr>
              <p:cNvSpPr txBox="1">
                <a:spLocks noRot="1" noChangeAspect="1" noMove="1" noResize="1" noEditPoints="1" noAdjustHandles="1" noChangeArrowheads="1" noChangeShapeType="1" noTextEdit="1"/>
              </p:cNvSpPr>
              <p:nvPr/>
            </p:nvSpPr>
            <p:spPr>
              <a:xfrm>
                <a:off x="963930" y="855272"/>
                <a:ext cx="3922932" cy="184666"/>
              </a:xfrm>
              <a:prstGeom prst="rect">
                <a:avLst/>
              </a:prstGeom>
              <a:blipFill>
                <a:blip r:embed="rId4"/>
                <a:stretch>
                  <a:fillRect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FD9233D-1D9A-46FB-FE8A-D00D167B3A35}"/>
                  </a:ext>
                </a:extLst>
              </p:cNvPr>
              <p:cNvSpPr txBox="1"/>
              <p:nvPr/>
            </p:nvSpPr>
            <p:spPr>
              <a:xfrm>
                <a:off x="896950" y="1370739"/>
                <a:ext cx="4358564" cy="207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𝑂𝑢𝑡𝑆h𝑜𝑟𝑡𝑇𝑒𝑟𝑚𝐷𝑒𝑏</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𝑖𝑡</m:t>
                          </m:r>
                        </m:sub>
                      </m:sSub>
                      <m:r>
                        <a:rPr lang="en-US" sz="1200" b="0" i="1" smtClean="0">
                          <a:latin typeface="Cambria Math" panose="02040503050406030204" pitchFamily="18" charset="0"/>
                        </a:rPr>
                        <m:t>=</m:t>
                      </m:r>
                      <m:r>
                        <a:rPr lang="en-US" sz="1200" b="0" i="1" smtClean="0">
                          <a:latin typeface="Cambria Math" panose="02040503050406030204" pitchFamily="18" charset="0"/>
                        </a:rPr>
                        <m:t>𝛿</m:t>
                      </m:r>
                      <m:r>
                        <a:rPr lang="en-US" sz="1200" b="0" i="1" smtClean="0">
                          <a:latin typeface="Cambria Math" panose="02040503050406030204" pitchFamily="18" charset="0"/>
                        </a:rPr>
                        <m:t> </m:t>
                      </m:r>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𝐶𝑎𝑠h𝑅𝑒𝑠𝑒𝑟𝑣𝑒</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𝑠</m:t>
                              </m:r>
                            </m:e>
                            <m:sub>
                              <m:r>
                                <a:rPr lang="en-US" sz="1200" b="0" i="1" smtClean="0">
                                  <a:latin typeface="Cambria Math" panose="02040503050406030204" pitchFamily="18" charset="0"/>
                                </a:rPr>
                                <m:t>𝑖𝑡</m:t>
                              </m:r>
                            </m:sub>
                          </m:sSub>
                        </m:e>
                      </m:acc>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𝑖𝑡</m:t>
                          </m:r>
                        </m:sub>
                      </m:sSub>
                      <m:r>
                        <a:rPr lang="en-US" sz="1200" b="0" i="1" smtClean="0">
                          <a:latin typeface="Cambria Math" panose="02040503050406030204" pitchFamily="18" charset="0"/>
                        </a:rPr>
                        <m:t>𝛼</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𝑏</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𝜐</m:t>
                          </m:r>
                        </m:e>
                        <m:sub>
                          <m:r>
                            <a:rPr lang="en-US" sz="1200" b="0" i="1" smtClean="0">
                              <a:latin typeface="Cambria Math" panose="02040503050406030204" pitchFamily="18" charset="0"/>
                            </a:rPr>
                            <m:t>𝑖𝑡</m:t>
                          </m:r>
                        </m:sub>
                      </m:sSub>
                    </m:oMath>
                  </m:oMathPara>
                </a14:m>
                <a:endParaRPr lang="en-US" sz="1200" dirty="0"/>
              </a:p>
            </p:txBody>
          </p:sp>
        </mc:Choice>
        <mc:Fallback xmlns="">
          <p:sp>
            <p:nvSpPr>
              <p:cNvPr id="23" name="TextBox 22">
                <a:extLst>
                  <a:ext uri="{FF2B5EF4-FFF2-40B4-BE49-F238E27FC236}">
                    <a16:creationId xmlns:a16="http://schemas.microsoft.com/office/drawing/2014/main" id="{EFD9233D-1D9A-46FB-FE8A-D00D167B3A35}"/>
                  </a:ext>
                </a:extLst>
              </p:cNvPr>
              <p:cNvSpPr txBox="1">
                <a:spLocks noRot="1" noChangeAspect="1" noMove="1" noResize="1" noEditPoints="1" noAdjustHandles="1" noChangeArrowheads="1" noChangeShapeType="1" noTextEdit="1"/>
              </p:cNvSpPr>
              <p:nvPr/>
            </p:nvSpPr>
            <p:spPr>
              <a:xfrm>
                <a:off x="896950" y="1370739"/>
                <a:ext cx="4358564" cy="207236"/>
              </a:xfrm>
              <a:prstGeom prst="rect">
                <a:avLst/>
              </a:prstGeom>
              <a:blipFill>
                <a:blip r:embed="rId5"/>
                <a:stretch>
                  <a:fillRect l="-291" t="-17647" b="-41176"/>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4F38E2B2-E8A5-9A9E-4638-59575A6D9AC6}"/>
              </a:ext>
            </a:extLst>
          </p:cNvPr>
          <p:cNvSpPr txBox="1"/>
          <p:nvPr/>
        </p:nvSpPr>
        <p:spPr>
          <a:xfrm>
            <a:off x="158465" y="609346"/>
            <a:ext cx="3138054" cy="276999"/>
          </a:xfrm>
          <a:prstGeom prst="rect">
            <a:avLst/>
          </a:prstGeom>
          <a:noFill/>
        </p:spPr>
        <p:txBody>
          <a:bodyPr wrap="square">
            <a:spAutoFit/>
          </a:bodyPr>
          <a:lstStyle/>
          <a:p>
            <a:r>
              <a:rPr lang="en-US" sz="1200" b="1" spc="-25" dirty="0">
                <a:latin typeface="Arial"/>
                <a:cs typeface="Arial"/>
              </a:rPr>
              <a:t>First stage:</a:t>
            </a:r>
            <a:endParaRPr lang="en-US" sz="1200" b="1" dirty="0"/>
          </a:p>
        </p:txBody>
      </p:sp>
      <p:sp>
        <p:nvSpPr>
          <p:cNvPr id="26" name="TextBox 25">
            <a:extLst>
              <a:ext uri="{FF2B5EF4-FFF2-40B4-BE49-F238E27FC236}">
                <a16:creationId xmlns:a16="http://schemas.microsoft.com/office/drawing/2014/main" id="{EDA19170-749D-FBBF-1F43-F04CECDA7346}"/>
              </a:ext>
            </a:extLst>
          </p:cNvPr>
          <p:cNvSpPr txBox="1"/>
          <p:nvPr/>
        </p:nvSpPr>
        <p:spPr>
          <a:xfrm>
            <a:off x="136618" y="1149204"/>
            <a:ext cx="3138054" cy="276999"/>
          </a:xfrm>
          <a:prstGeom prst="rect">
            <a:avLst/>
          </a:prstGeom>
          <a:noFill/>
        </p:spPr>
        <p:txBody>
          <a:bodyPr wrap="square">
            <a:spAutoFit/>
          </a:bodyPr>
          <a:lstStyle/>
          <a:p>
            <a:r>
              <a:rPr lang="en-US" sz="1200" b="1" spc="-25" dirty="0">
                <a:latin typeface="Arial"/>
                <a:cs typeface="Arial"/>
              </a:rPr>
              <a:t>Reduced Form:</a:t>
            </a:r>
            <a:endParaRPr lang="en-US" sz="1200" b="1" dirty="0"/>
          </a:p>
        </p:txBody>
      </p:sp>
      <p:grpSp>
        <p:nvGrpSpPr>
          <p:cNvPr id="4" name="Group 3">
            <a:extLst>
              <a:ext uri="{FF2B5EF4-FFF2-40B4-BE49-F238E27FC236}">
                <a16:creationId xmlns:a16="http://schemas.microsoft.com/office/drawing/2014/main" id="{0559B3FF-D422-620F-827A-C422357FDB0F}"/>
              </a:ext>
            </a:extLst>
          </p:cNvPr>
          <p:cNvGrpSpPr/>
          <p:nvPr/>
        </p:nvGrpSpPr>
        <p:grpSpPr>
          <a:xfrm>
            <a:off x="194091" y="1777786"/>
            <a:ext cx="5810394" cy="1296028"/>
            <a:chOff x="714375" y="1120775"/>
            <a:chExt cx="4476115" cy="763122"/>
          </a:xfrm>
        </p:grpSpPr>
        <p:sp>
          <p:nvSpPr>
            <p:cNvPr id="8" name="object 3">
              <a:extLst>
                <a:ext uri="{FF2B5EF4-FFF2-40B4-BE49-F238E27FC236}">
                  <a16:creationId xmlns:a16="http://schemas.microsoft.com/office/drawing/2014/main" id="{C1D176EE-8162-29AE-EC1F-2A39DFBCBB76}"/>
                </a:ext>
              </a:extLst>
            </p:cNvPr>
            <p:cNvSpPr/>
            <p:nvPr/>
          </p:nvSpPr>
          <p:spPr>
            <a:xfrm>
              <a:off x="714375" y="1120775"/>
              <a:ext cx="4476115" cy="175895"/>
            </a:xfrm>
            <a:custGeom>
              <a:avLst/>
              <a:gdLst/>
              <a:ahLst/>
              <a:cxnLst/>
              <a:rect l="l" t="t" r="r" b="b"/>
              <a:pathLst>
                <a:path w="4476115" h="175894">
                  <a:moveTo>
                    <a:pt x="4424787" y="0"/>
                  </a:moveTo>
                  <a:lnTo>
                    <a:pt x="50800" y="0"/>
                  </a:lnTo>
                  <a:lnTo>
                    <a:pt x="31075" y="4008"/>
                  </a:lnTo>
                  <a:lnTo>
                    <a:pt x="14922" y="14922"/>
                  </a:lnTo>
                  <a:lnTo>
                    <a:pt x="4008" y="31075"/>
                  </a:lnTo>
                  <a:lnTo>
                    <a:pt x="0" y="50800"/>
                  </a:lnTo>
                  <a:lnTo>
                    <a:pt x="0" y="175874"/>
                  </a:lnTo>
                  <a:lnTo>
                    <a:pt x="4475587" y="175874"/>
                  </a:lnTo>
                  <a:lnTo>
                    <a:pt x="4475587" y="50800"/>
                  </a:lnTo>
                  <a:lnTo>
                    <a:pt x="4471579" y="31075"/>
                  </a:lnTo>
                  <a:lnTo>
                    <a:pt x="4460665" y="14922"/>
                  </a:lnTo>
                  <a:lnTo>
                    <a:pt x="4444512" y="4008"/>
                  </a:lnTo>
                  <a:lnTo>
                    <a:pt x="4424787" y="0"/>
                  </a:lnTo>
                  <a:close/>
                </a:path>
              </a:pathLst>
            </a:custGeom>
            <a:solidFill>
              <a:srgbClr val="690204"/>
            </a:solidFill>
          </p:spPr>
          <p:txBody>
            <a:bodyPr wrap="square" lIns="0" tIns="0" rIns="0" bIns="0" rtlCol="0"/>
            <a:lstStyle/>
            <a:p>
              <a:endParaRPr/>
            </a:p>
          </p:txBody>
        </p:sp>
        <p:sp>
          <p:nvSpPr>
            <p:cNvPr id="17" name="object 4">
              <a:extLst>
                <a:ext uri="{FF2B5EF4-FFF2-40B4-BE49-F238E27FC236}">
                  <a16:creationId xmlns:a16="http://schemas.microsoft.com/office/drawing/2014/main" id="{8FE01CA4-A096-5D50-F690-C2954002EDC1}"/>
                </a:ext>
              </a:extLst>
            </p:cNvPr>
            <p:cNvSpPr txBox="1"/>
            <p:nvPr/>
          </p:nvSpPr>
          <p:spPr>
            <a:xfrm>
              <a:off x="765176" y="1150701"/>
              <a:ext cx="4178950" cy="75510"/>
            </a:xfrm>
            <a:prstGeom prst="rect">
              <a:avLst/>
            </a:prstGeom>
          </p:spPr>
          <p:txBody>
            <a:bodyPr vert="horz" wrap="square" lIns="0" tIns="0" rIns="0" bIns="0" rtlCol="0">
              <a:spAutoFit/>
            </a:bodyPr>
            <a:lstStyle/>
            <a:p>
              <a:pPr>
                <a:lnSpc>
                  <a:spcPts val="955"/>
                </a:lnSpc>
              </a:pPr>
              <a:r>
                <a:rPr lang="en-US" sz="1000" dirty="0">
                  <a:solidFill>
                    <a:srgbClr val="FFFFFF"/>
                  </a:solidFill>
                  <a:latin typeface="Tahoma"/>
                  <a:cs typeface="Tahoma"/>
                </a:rPr>
                <a:t>Variable Scaling and Coefficient Interpretation</a:t>
              </a:r>
              <a:endParaRPr sz="1000" dirty="0">
                <a:latin typeface="Tahoma"/>
                <a:cs typeface="Tahoma"/>
              </a:endParaRPr>
            </a:p>
          </p:txBody>
        </p:sp>
        <p:grpSp>
          <p:nvGrpSpPr>
            <p:cNvPr id="21" name="object 5">
              <a:extLst>
                <a:ext uri="{FF2B5EF4-FFF2-40B4-BE49-F238E27FC236}">
                  <a16:creationId xmlns:a16="http://schemas.microsoft.com/office/drawing/2014/main" id="{0B54C947-21E8-95DB-3269-6AEC5CAEA43B}"/>
                </a:ext>
              </a:extLst>
            </p:cNvPr>
            <p:cNvGrpSpPr/>
            <p:nvPr/>
          </p:nvGrpSpPr>
          <p:grpSpPr>
            <a:xfrm>
              <a:off x="714375" y="1283996"/>
              <a:ext cx="4476115" cy="599901"/>
              <a:chOff x="66229" y="1425651"/>
              <a:chExt cx="4476115" cy="599901"/>
            </a:xfrm>
          </p:grpSpPr>
          <p:pic>
            <p:nvPicPr>
              <p:cNvPr id="22" name="object 6">
                <a:extLst>
                  <a:ext uri="{FF2B5EF4-FFF2-40B4-BE49-F238E27FC236}">
                    <a16:creationId xmlns:a16="http://schemas.microsoft.com/office/drawing/2014/main" id="{C4ED2C4B-D40C-4A4E-712F-273EE7958716}"/>
                  </a:ext>
                </a:extLst>
              </p:cNvPr>
              <p:cNvPicPr/>
              <p:nvPr/>
            </p:nvPicPr>
            <p:blipFill>
              <a:blip r:embed="rId3" cstate="print"/>
              <a:stretch>
                <a:fillRect/>
              </a:stretch>
            </p:blipFill>
            <p:spPr>
              <a:xfrm>
                <a:off x="66229" y="1425651"/>
                <a:ext cx="4475587" cy="50609"/>
              </a:xfrm>
              <a:prstGeom prst="rect">
                <a:avLst/>
              </a:prstGeom>
            </p:spPr>
          </p:pic>
          <p:sp>
            <p:nvSpPr>
              <p:cNvPr id="24" name="object 8">
                <a:extLst>
                  <a:ext uri="{FF2B5EF4-FFF2-40B4-BE49-F238E27FC236}">
                    <a16:creationId xmlns:a16="http://schemas.microsoft.com/office/drawing/2014/main" id="{F480D2B1-D996-4549-8CC3-8D6A24E08294}"/>
                  </a:ext>
                </a:extLst>
              </p:cNvPr>
              <p:cNvSpPr/>
              <p:nvPr/>
            </p:nvSpPr>
            <p:spPr>
              <a:xfrm>
                <a:off x="66229" y="1469927"/>
                <a:ext cx="4476115" cy="555625"/>
              </a:xfrm>
              <a:custGeom>
                <a:avLst/>
                <a:gdLst/>
                <a:ahLst/>
                <a:cxnLst/>
                <a:rect l="l" t="t" r="r" b="b"/>
                <a:pathLst>
                  <a:path w="4476115" h="555625">
                    <a:moveTo>
                      <a:pt x="4475587" y="0"/>
                    </a:moveTo>
                    <a:lnTo>
                      <a:pt x="0" y="0"/>
                    </a:lnTo>
                    <a:lnTo>
                      <a:pt x="0" y="504795"/>
                    </a:lnTo>
                    <a:lnTo>
                      <a:pt x="4008" y="524520"/>
                    </a:lnTo>
                    <a:lnTo>
                      <a:pt x="14922" y="540673"/>
                    </a:lnTo>
                    <a:lnTo>
                      <a:pt x="31075" y="551587"/>
                    </a:lnTo>
                    <a:lnTo>
                      <a:pt x="50800" y="555596"/>
                    </a:lnTo>
                    <a:lnTo>
                      <a:pt x="4424787" y="555596"/>
                    </a:lnTo>
                    <a:lnTo>
                      <a:pt x="4444512" y="551587"/>
                    </a:lnTo>
                    <a:lnTo>
                      <a:pt x="4460665" y="540673"/>
                    </a:lnTo>
                    <a:lnTo>
                      <a:pt x="4471579" y="524520"/>
                    </a:lnTo>
                    <a:lnTo>
                      <a:pt x="4475587" y="504795"/>
                    </a:lnTo>
                    <a:lnTo>
                      <a:pt x="4475587" y="0"/>
                    </a:lnTo>
                    <a:close/>
                  </a:path>
                </a:pathLst>
              </a:custGeom>
              <a:solidFill>
                <a:srgbClr val="F8F8F8"/>
              </a:solidFill>
            </p:spPr>
            <p:txBody>
              <a:bodyPr wrap="square" lIns="0" tIns="0" rIns="0" bIns="0" rtlCol="0"/>
              <a:lstStyle/>
              <a:p>
                <a:endParaRPr dirty="0"/>
              </a:p>
            </p:txBody>
          </p:sp>
        </p:grpSp>
      </p:grpSp>
      <p:sp>
        <p:nvSpPr>
          <p:cNvPr id="29" name="TextBox 28">
            <a:extLst>
              <a:ext uri="{FF2B5EF4-FFF2-40B4-BE49-F238E27FC236}">
                <a16:creationId xmlns:a16="http://schemas.microsoft.com/office/drawing/2014/main" id="{C0B58A95-DE94-B02C-DEC1-FFD7E1071179}"/>
              </a:ext>
            </a:extLst>
          </p:cNvPr>
          <p:cNvSpPr txBox="1"/>
          <p:nvPr/>
        </p:nvSpPr>
        <p:spPr>
          <a:xfrm>
            <a:off x="215575" y="2241950"/>
            <a:ext cx="5797528" cy="677108"/>
          </a:xfrm>
          <a:prstGeom prst="rect">
            <a:avLst/>
          </a:prstGeom>
          <a:noFill/>
        </p:spPr>
        <p:txBody>
          <a:bodyPr wrap="square">
            <a:spAutoFit/>
          </a:bodyPr>
          <a:lstStyle/>
          <a:p>
            <a:pPr marL="171450" indent="-171450">
              <a:spcBef>
                <a:spcPts val="300"/>
              </a:spcBef>
              <a:spcAft>
                <a:spcPts val="300"/>
              </a:spcAft>
              <a:buFont typeface="Arial" panose="020B0604020202020204" pitchFamily="34" charset="0"/>
              <a:buChar char="•"/>
            </a:pPr>
            <a:r>
              <a:rPr lang="en-US" sz="1100" spc="-25" dirty="0">
                <a:latin typeface="Arial"/>
                <a:cs typeface="Arial"/>
              </a:rPr>
              <a:t>Variables measured as stocks. Outstanding short-term debt and cash-holdings at end-of-Q. </a:t>
            </a:r>
          </a:p>
          <a:p>
            <a:pPr marL="171450" indent="-171450">
              <a:spcBef>
                <a:spcPts val="300"/>
              </a:spcBef>
              <a:spcAft>
                <a:spcPts val="300"/>
              </a:spcAft>
              <a:buFont typeface="Arial" panose="020B0604020202020204" pitchFamily="34" charset="0"/>
              <a:buChar char="•"/>
            </a:pPr>
            <a:r>
              <a:rPr lang="en-US" sz="1100" spc="-25" dirty="0">
                <a:latin typeface="Arial"/>
                <a:cs typeface="Arial"/>
              </a:rPr>
              <a:t>Dependent, endogenous, and instrumental variables expressed as % of average level of DR (2009-2016). </a:t>
            </a:r>
          </a:p>
        </p:txBody>
      </p:sp>
    </p:spTree>
    <p:extLst>
      <p:ext uri="{BB962C8B-B14F-4D97-AF65-F5344CB8AC3E}">
        <p14:creationId xmlns:p14="http://schemas.microsoft.com/office/powerpoint/2010/main" val="1374068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Identification</a:t>
            </a:r>
          </a:p>
        </p:txBody>
      </p:sp>
      <p:grpSp>
        <p:nvGrpSpPr>
          <p:cNvPr id="13" name="Group 12">
            <a:extLst>
              <a:ext uri="{FF2B5EF4-FFF2-40B4-BE49-F238E27FC236}">
                <a16:creationId xmlns:a16="http://schemas.microsoft.com/office/drawing/2014/main" id="{EE528FE6-EB51-A00B-E398-A2DE9E505DE8}"/>
              </a:ext>
            </a:extLst>
          </p:cNvPr>
          <p:cNvGrpSpPr/>
          <p:nvPr/>
        </p:nvGrpSpPr>
        <p:grpSpPr>
          <a:xfrm>
            <a:off x="171378" y="358774"/>
            <a:ext cx="5810394" cy="1002615"/>
            <a:chOff x="714375" y="1120775"/>
            <a:chExt cx="4476115" cy="590356"/>
          </a:xfrm>
        </p:grpSpPr>
        <p:sp>
          <p:nvSpPr>
            <p:cNvPr id="14" name="object 3">
              <a:extLst>
                <a:ext uri="{FF2B5EF4-FFF2-40B4-BE49-F238E27FC236}">
                  <a16:creationId xmlns:a16="http://schemas.microsoft.com/office/drawing/2014/main" id="{63DF4884-CEA9-3457-A2C3-F34F8A018BC1}"/>
                </a:ext>
              </a:extLst>
            </p:cNvPr>
            <p:cNvSpPr/>
            <p:nvPr/>
          </p:nvSpPr>
          <p:spPr>
            <a:xfrm>
              <a:off x="714375" y="1120775"/>
              <a:ext cx="4476115" cy="175895"/>
            </a:xfrm>
            <a:custGeom>
              <a:avLst/>
              <a:gdLst/>
              <a:ahLst/>
              <a:cxnLst/>
              <a:rect l="l" t="t" r="r" b="b"/>
              <a:pathLst>
                <a:path w="4476115" h="175894">
                  <a:moveTo>
                    <a:pt x="4424787" y="0"/>
                  </a:moveTo>
                  <a:lnTo>
                    <a:pt x="50800" y="0"/>
                  </a:lnTo>
                  <a:lnTo>
                    <a:pt x="31075" y="4008"/>
                  </a:lnTo>
                  <a:lnTo>
                    <a:pt x="14922" y="14922"/>
                  </a:lnTo>
                  <a:lnTo>
                    <a:pt x="4008" y="31075"/>
                  </a:lnTo>
                  <a:lnTo>
                    <a:pt x="0" y="50800"/>
                  </a:lnTo>
                  <a:lnTo>
                    <a:pt x="0" y="175874"/>
                  </a:lnTo>
                  <a:lnTo>
                    <a:pt x="4475587" y="175874"/>
                  </a:lnTo>
                  <a:lnTo>
                    <a:pt x="4475587" y="50800"/>
                  </a:lnTo>
                  <a:lnTo>
                    <a:pt x="4471579" y="31075"/>
                  </a:lnTo>
                  <a:lnTo>
                    <a:pt x="4460665" y="14922"/>
                  </a:lnTo>
                  <a:lnTo>
                    <a:pt x="4444512" y="4008"/>
                  </a:lnTo>
                  <a:lnTo>
                    <a:pt x="4424787" y="0"/>
                  </a:lnTo>
                  <a:close/>
                </a:path>
              </a:pathLst>
            </a:custGeom>
            <a:solidFill>
              <a:srgbClr val="690204"/>
            </a:solidFill>
          </p:spPr>
          <p:txBody>
            <a:bodyPr wrap="square" lIns="0" tIns="0" rIns="0" bIns="0" rtlCol="0"/>
            <a:lstStyle/>
            <a:p>
              <a:endParaRPr/>
            </a:p>
          </p:txBody>
        </p:sp>
        <p:sp>
          <p:nvSpPr>
            <p:cNvPr id="15" name="object 4">
              <a:extLst>
                <a:ext uri="{FF2B5EF4-FFF2-40B4-BE49-F238E27FC236}">
                  <a16:creationId xmlns:a16="http://schemas.microsoft.com/office/drawing/2014/main" id="{12F8FAAE-AAC7-7723-4820-22651DD9BE93}"/>
                </a:ext>
              </a:extLst>
            </p:cNvPr>
            <p:cNvSpPr txBox="1"/>
            <p:nvPr/>
          </p:nvSpPr>
          <p:spPr>
            <a:xfrm>
              <a:off x="765176" y="1165643"/>
              <a:ext cx="4178950" cy="75510"/>
            </a:xfrm>
            <a:prstGeom prst="rect">
              <a:avLst/>
            </a:prstGeom>
          </p:spPr>
          <p:txBody>
            <a:bodyPr vert="horz" wrap="square" lIns="0" tIns="0" rIns="0" bIns="0" rtlCol="0">
              <a:spAutoFit/>
            </a:bodyPr>
            <a:lstStyle/>
            <a:p>
              <a:pPr>
                <a:lnSpc>
                  <a:spcPts val="955"/>
                </a:lnSpc>
              </a:pPr>
              <a:r>
                <a:rPr lang="en-US" sz="1000" dirty="0">
                  <a:solidFill>
                    <a:srgbClr val="FFFFFF"/>
                  </a:solidFill>
                  <a:latin typeface="Tahoma"/>
                  <a:cs typeface="Tahoma"/>
                </a:rPr>
                <a:t>Relevance Assumption: </a:t>
              </a:r>
              <a:r>
                <a:rPr lang="en-US" sz="1000" spc="-25" dirty="0">
                  <a:solidFill>
                    <a:schemeClr val="bg1"/>
                  </a:solidFill>
                  <a:latin typeface="Arial"/>
                  <a:cs typeface="Arial"/>
                </a:rPr>
                <a:t>FGP Timing Errors influence the level of cash reserves. </a:t>
              </a:r>
            </a:p>
          </p:txBody>
        </p:sp>
        <p:grpSp>
          <p:nvGrpSpPr>
            <p:cNvPr id="16" name="object 5">
              <a:extLst>
                <a:ext uri="{FF2B5EF4-FFF2-40B4-BE49-F238E27FC236}">
                  <a16:creationId xmlns:a16="http://schemas.microsoft.com/office/drawing/2014/main" id="{BDD99EA0-CE1C-DF67-3DB8-772AA3235A2E}"/>
                </a:ext>
              </a:extLst>
            </p:cNvPr>
            <p:cNvGrpSpPr/>
            <p:nvPr/>
          </p:nvGrpSpPr>
          <p:grpSpPr>
            <a:xfrm>
              <a:off x="714375" y="1283996"/>
              <a:ext cx="4476115" cy="427135"/>
              <a:chOff x="66229" y="1425651"/>
              <a:chExt cx="4476115" cy="427135"/>
            </a:xfrm>
          </p:grpSpPr>
          <p:pic>
            <p:nvPicPr>
              <p:cNvPr id="18" name="object 6">
                <a:extLst>
                  <a:ext uri="{FF2B5EF4-FFF2-40B4-BE49-F238E27FC236}">
                    <a16:creationId xmlns:a16="http://schemas.microsoft.com/office/drawing/2014/main" id="{4795C6E8-C2E0-86B6-5637-F793B56779A7}"/>
                  </a:ext>
                </a:extLst>
              </p:cNvPr>
              <p:cNvPicPr/>
              <p:nvPr/>
            </p:nvPicPr>
            <p:blipFill>
              <a:blip r:embed="rId3" cstate="print"/>
              <a:stretch>
                <a:fillRect/>
              </a:stretch>
            </p:blipFill>
            <p:spPr>
              <a:xfrm>
                <a:off x="66229" y="1425651"/>
                <a:ext cx="4475587" cy="50609"/>
              </a:xfrm>
              <a:prstGeom prst="rect">
                <a:avLst/>
              </a:prstGeom>
            </p:spPr>
          </p:pic>
          <p:sp>
            <p:nvSpPr>
              <p:cNvPr id="19" name="object 8">
                <a:extLst>
                  <a:ext uri="{FF2B5EF4-FFF2-40B4-BE49-F238E27FC236}">
                    <a16:creationId xmlns:a16="http://schemas.microsoft.com/office/drawing/2014/main" id="{10DF1E40-95A1-59EB-783F-E52971C767BC}"/>
                  </a:ext>
                </a:extLst>
              </p:cNvPr>
              <p:cNvSpPr/>
              <p:nvPr/>
            </p:nvSpPr>
            <p:spPr>
              <a:xfrm>
                <a:off x="66229" y="1469928"/>
                <a:ext cx="4476115" cy="382858"/>
              </a:xfrm>
              <a:custGeom>
                <a:avLst/>
                <a:gdLst/>
                <a:ahLst/>
                <a:cxnLst/>
                <a:rect l="l" t="t" r="r" b="b"/>
                <a:pathLst>
                  <a:path w="4476115" h="555625">
                    <a:moveTo>
                      <a:pt x="4475587" y="0"/>
                    </a:moveTo>
                    <a:lnTo>
                      <a:pt x="0" y="0"/>
                    </a:lnTo>
                    <a:lnTo>
                      <a:pt x="0" y="504795"/>
                    </a:lnTo>
                    <a:lnTo>
                      <a:pt x="4008" y="524520"/>
                    </a:lnTo>
                    <a:lnTo>
                      <a:pt x="14922" y="540673"/>
                    </a:lnTo>
                    <a:lnTo>
                      <a:pt x="31075" y="551587"/>
                    </a:lnTo>
                    <a:lnTo>
                      <a:pt x="50800" y="555596"/>
                    </a:lnTo>
                    <a:lnTo>
                      <a:pt x="4424787" y="555596"/>
                    </a:lnTo>
                    <a:lnTo>
                      <a:pt x="4444512" y="551587"/>
                    </a:lnTo>
                    <a:lnTo>
                      <a:pt x="4460665" y="540673"/>
                    </a:lnTo>
                    <a:lnTo>
                      <a:pt x="4471579" y="524520"/>
                    </a:lnTo>
                    <a:lnTo>
                      <a:pt x="4475587" y="504795"/>
                    </a:lnTo>
                    <a:lnTo>
                      <a:pt x="4475587" y="0"/>
                    </a:lnTo>
                    <a:close/>
                  </a:path>
                </a:pathLst>
              </a:custGeom>
              <a:solidFill>
                <a:srgbClr val="F8F8F8"/>
              </a:solidFill>
            </p:spPr>
            <p:txBody>
              <a:bodyPr wrap="square" lIns="0" tIns="0" rIns="0" bIns="0" rtlCol="0"/>
              <a:lstStyle/>
              <a:p>
                <a:endParaRPr dirty="0"/>
              </a:p>
            </p:txBody>
          </p:sp>
        </p:grpSp>
      </p:grpSp>
      <p:grpSp>
        <p:nvGrpSpPr>
          <p:cNvPr id="4" name="Group 3">
            <a:extLst>
              <a:ext uri="{FF2B5EF4-FFF2-40B4-BE49-F238E27FC236}">
                <a16:creationId xmlns:a16="http://schemas.microsoft.com/office/drawing/2014/main" id="{0559B3FF-D422-620F-827A-C422357FDB0F}"/>
              </a:ext>
            </a:extLst>
          </p:cNvPr>
          <p:cNvGrpSpPr/>
          <p:nvPr/>
        </p:nvGrpSpPr>
        <p:grpSpPr>
          <a:xfrm>
            <a:off x="194091" y="1425576"/>
            <a:ext cx="5810394" cy="1676402"/>
            <a:chOff x="714375" y="1120775"/>
            <a:chExt cx="4476115" cy="987092"/>
          </a:xfrm>
        </p:grpSpPr>
        <p:sp>
          <p:nvSpPr>
            <p:cNvPr id="8" name="object 3">
              <a:extLst>
                <a:ext uri="{FF2B5EF4-FFF2-40B4-BE49-F238E27FC236}">
                  <a16:creationId xmlns:a16="http://schemas.microsoft.com/office/drawing/2014/main" id="{C1D176EE-8162-29AE-EC1F-2A39DFBCBB76}"/>
                </a:ext>
              </a:extLst>
            </p:cNvPr>
            <p:cNvSpPr/>
            <p:nvPr/>
          </p:nvSpPr>
          <p:spPr>
            <a:xfrm>
              <a:off x="714375" y="1120775"/>
              <a:ext cx="4476115" cy="175895"/>
            </a:xfrm>
            <a:custGeom>
              <a:avLst/>
              <a:gdLst/>
              <a:ahLst/>
              <a:cxnLst/>
              <a:rect l="l" t="t" r="r" b="b"/>
              <a:pathLst>
                <a:path w="4476115" h="175894">
                  <a:moveTo>
                    <a:pt x="4424787" y="0"/>
                  </a:moveTo>
                  <a:lnTo>
                    <a:pt x="50800" y="0"/>
                  </a:lnTo>
                  <a:lnTo>
                    <a:pt x="31075" y="4008"/>
                  </a:lnTo>
                  <a:lnTo>
                    <a:pt x="14922" y="14922"/>
                  </a:lnTo>
                  <a:lnTo>
                    <a:pt x="4008" y="31075"/>
                  </a:lnTo>
                  <a:lnTo>
                    <a:pt x="0" y="50800"/>
                  </a:lnTo>
                  <a:lnTo>
                    <a:pt x="0" y="175874"/>
                  </a:lnTo>
                  <a:lnTo>
                    <a:pt x="4475587" y="175874"/>
                  </a:lnTo>
                  <a:lnTo>
                    <a:pt x="4475587" y="50800"/>
                  </a:lnTo>
                  <a:lnTo>
                    <a:pt x="4471579" y="31075"/>
                  </a:lnTo>
                  <a:lnTo>
                    <a:pt x="4460665" y="14922"/>
                  </a:lnTo>
                  <a:lnTo>
                    <a:pt x="4444512" y="4008"/>
                  </a:lnTo>
                  <a:lnTo>
                    <a:pt x="4424787" y="0"/>
                  </a:lnTo>
                  <a:close/>
                </a:path>
              </a:pathLst>
            </a:custGeom>
            <a:solidFill>
              <a:srgbClr val="690204"/>
            </a:solidFill>
          </p:spPr>
          <p:txBody>
            <a:bodyPr wrap="square" lIns="0" tIns="0" rIns="0" bIns="0" rtlCol="0"/>
            <a:lstStyle/>
            <a:p>
              <a:endParaRPr/>
            </a:p>
          </p:txBody>
        </p:sp>
        <p:sp>
          <p:nvSpPr>
            <p:cNvPr id="17" name="object 4">
              <a:extLst>
                <a:ext uri="{FF2B5EF4-FFF2-40B4-BE49-F238E27FC236}">
                  <a16:creationId xmlns:a16="http://schemas.microsoft.com/office/drawing/2014/main" id="{8FE01CA4-A096-5D50-F690-C2954002EDC1}"/>
                </a:ext>
              </a:extLst>
            </p:cNvPr>
            <p:cNvSpPr txBox="1"/>
            <p:nvPr/>
          </p:nvSpPr>
          <p:spPr>
            <a:xfrm>
              <a:off x="765176" y="1150701"/>
              <a:ext cx="4178950" cy="75510"/>
            </a:xfrm>
            <a:prstGeom prst="rect">
              <a:avLst/>
            </a:prstGeom>
          </p:spPr>
          <p:txBody>
            <a:bodyPr vert="horz" wrap="square" lIns="0" tIns="0" rIns="0" bIns="0" rtlCol="0">
              <a:spAutoFit/>
            </a:bodyPr>
            <a:lstStyle/>
            <a:p>
              <a:pPr>
                <a:lnSpc>
                  <a:spcPts val="955"/>
                </a:lnSpc>
              </a:pPr>
              <a:r>
                <a:rPr lang="en-US" sz="1000" dirty="0">
                  <a:solidFill>
                    <a:srgbClr val="FFFFFF"/>
                  </a:solidFill>
                  <a:latin typeface="Tahoma"/>
                  <a:cs typeface="Tahoma"/>
                </a:rPr>
                <a:t>Exclusion Restriction: FGP Timing Errors only influence short-term debt through cash reserves. </a:t>
              </a:r>
              <a:endParaRPr sz="1000" dirty="0">
                <a:latin typeface="Tahoma"/>
                <a:cs typeface="Tahoma"/>
              </a:endParaRPr>
            </a:p>
          </p:txBody>
        </p:sp>
        <p:grpSp>
          <p:nvGrpSpPr>
            <p:cNvPr id="21" name="object 5">
              <a:extLst>
                <a:ext uri="{FF2B5EF4-FFF2-40B4-BE49-F238E27FC236}">
                  <a16:creationId xmlns:a16="http://schemas.microsoft.com/office/drawing/2014/main" id="{0B54C947-21E8-95DB-3269-6AEC5CAEA43B}"/>
                </a:ext>
              </a:extLst>
            </p:cNvPr>
            <p:cNvGrpSpPr/>
            <p:nvPr/>
          </p:nvGrpSpPr>
          <p:grpSpPr>
            <a:xfrm>
              <a:off x="714375" y="1283996"/>
              <a:ext cx="4476115" cy="823871"/>
              <a:chOff x="66229" y="1425651"/>
              <a:chExt cx="4476115" cy="823871"/>
            </a:xfrm>
          </p:grpSpPr>
          <p:pic>
            <p:nvPicPr>
              <p:cNvPr id="22" name="object 6">
                <a:extLst>
                  <a:ext uri="{FF2B5EF4-FFF2-40B4-BE49-F238E27FC236}">
                    <a16:creationId xmlns:a16="http://schemas.microsoft.com/office/drawing/2014/main" id="{C4ED2C4B-D40C-4A4E-712F-273EE7958716}"/>
                  </a:ext>
                </a:extLst>
              </p:cNvPr>
              <p:cNvPicPr/>
              <p:nvPr/>
            </p:nvPicPr>
            <p:blipFill>
              <a:blip r:embed="rId3" cstate="print"/>
              <a:stretch>
                <a:fillRect/>
              </a:stretch>
            </p:blipFill>
            <p:spPr>
              <a:xfrm>
                <a:off x="66229" y="1425651"/>
                <a:ext cx="4475587" cy="50609"/>
              </a:xfrm>
              <a:prstGeom prst="rect">
                <a:avLst/>
              </a:prstGeom>
            </p:spPr>
          </p:pic>
          <p:sp>
            <p:nvSpPr>
              <p:cNvPr id="24" name="object 8">
                <a:extLst>
                  <a:ext uri="{FF2B5EF4-FFF2-40B4-BE49-F238E27FC236}">
                    <a16:creationId xmlns:a16="http://schemas.microsoft.com/office/drawing/2014/main" id="{F480D2B1-D996-4549-8CC3-8D6A24E08294}"/>
                  </a:ext>
                </a:extLst>
              </p:cNvPr>
              <p:cNvSpPr/>
              <p:nvPr/>
            </p:nvSpPr>
            <p:spPr>
              <a:xfrm>
                <a:off x="66229" y="1469927"/>
                <a:ext cx="4476115" cy="779595"/>
              </a:xfrm>
              <a:custGeom>
                <a:avLst/>
                <a:gdLst/>
                <a:ahLst/>
                <a:cxnLst/>
                <a:rect l="l" t="t" r="r" b="b"/>
                <a:pathLst>
                  <a:path w="4476115" h="555625">
                    <a:moveTo>
                      <a:pt x="4475587" y="0"/>
                    </a:moveTo>
                    <a:lnTo>
                      <a:pt x="0" y="0"/>
                    </a:lnTo>
                    <a:lnTo>
                      <a:pt x="0" y="504795"/>
                    </a:lnTo>
                    <a:lnTo>
                      <a:pt x="4008" y="524520"/>
                    </a:lnTo>
                    <a:lnTo>
                      <a:pt x="14922" y="540673"/>
                    </a:lnTo>
                    <a:lnTo>
                      <a:pt x="31075" y="551587"/>
                    </a:lnTo>
                    <a:lnTo>
                      <a:pt x="50800" y="555596"/>
                    </a:lnTo>
                    <a:lnTo>
                      <a:pt x="4424787" y="555596"/>
                    </a:lnTo>
                    <a:lnTo>
                      <a:pt x="4444512" y="551587"/>
                    </a:lnTo>
                    <a:lnTo>
                      <a:pt x="4460665" y="540673"/>
                    </a:lnTo>
                    <a:lnTo>
                      <a:pt x="4471579" y="524520"/>
                    </a:lnTo>
                    <a:lnTo>
                      <a:pt x="4475587" y="504795"/>
                    </a:lnTo>
                    <a:lnTo>
                      <a:pt x="4475587" y="0"/>
                    </a:lnTo>
                    <a:close/>
                  </a:path>
                </a:pathLst>
              </a:custGeom>
              <a:solidFill>
                <a:srgbClr val="F8F8F8"/>
              </a:solidFill>
            </p:spPr>
            <p:txBody>
              <a:bodyPr wrap="square" lIns="0" tIns="0" rIns="0" bIns="0" rtlCol="0"/>
              <a:lstStyle/>
              <a:p>
                <a:endParaRPr dirty="0"/>
              </a:p>
            </p:txBody>
          </p:sp>
        </p:grpSp>
      </p:grpSp>
      <p:sp>
        <p:nvSpPr>
          <p:cNvPr id="29" name="TextBox 28">
            <a:extLst>
              <a:ext uri="{FF2B5EF4-FFF2-40B4-BE49-F238E27FC236}">
                <a16:creationId xmlns:a16="http://schemas.microsoft.com/office/drawing/2014/main" id="{C0B58A95-DE94-B02C-DEC1-FFD7E1071179}"/>
              </a:ext>
            </a:extLst>
          </p:cNvPr>
          <p:cNvSpPr txBox="1"/>
          <p:nvPr/>
        </p:nvSpPr>
        <p:spPr>
          <a:xfrm>
            <a:off x="237322" y="1822201"/>
            <a:ext cx="5797528" cy="1169551"/>
          </a:xfrm>
          <a:prstGeom prst="rect">
            <a:avLst/>
          </a:prstGeom>
          <a:noFill/>
        </p:spPr>
        <p:txBody>
          <a:bodyPr wrap="square">
            <a:spAutoFit/>
          </a:bodyPr>
          <a:lstStyle/>
          <a:p>
            <a:pPr marL="171450" indent="-171450">
              <a:spcBef>
                <a:spcPts val="300"/>
              </a:spcBef>
              <a:spcAft>
                <a:spcPts val="300"/>
              </a:spcAft>
              <a:buFont typeface="Arial" panose="020B0604020202020204" pitchFamily="34" charset="0"/>
              <a:buChar char="•"/>
            </a:pPr>
            <a:r>
              <a:rPr lang="en-US" sz="1100" spc="-25" dirty="0">
                <a:latin typeface="Arial"/>
                <a:cs typeface="Arial"/>
              </a:rPr>
              <a:t>FGP annual shares had been historically stable. </a:t>
            </a:r>
          </a:p>
          <a:p>
            <a:pPr marL="171450" indent="-171450">
              <a:spcBef>
                <a:spcPts val="300"/>
              </a:spcBef>
              <a:spcAft>
                <a:spcPts val="300"/>
              </a:spcAft>
              <a:buFont typeface="Arial" panose="020B0604020202020204" pitchFamily="34" charset="0"/>
              <a:buChar char="•"/>
            </a:pPr>
            <a:r>
              <a:rPr lang="en-US" sz="1100" spc="-25" dirty="0">
                <a:latin typeface="Arial"/>
                <a:cs typeface="Arial"/>
              </a:rPr>
              <a:t>Tax collection done by the federal government with no intervention with states. </a:t>
            </a:r>
          </a:p>
          <a:p>
            <a:pPr marL="171450" indent="-171450">
              <a:spcBef>
                <a:spcPts val="300"/>
              </a:spcBef>
              <a:spcAft>
                <a:spcPts val="300"/>
              </a:spcAft>
              <a:buFont typeface="Arial" panose="020B0604020202020204" pitchFamily="34" charset="0"/>
              <a:buChar char="•"/>
            </a:pPr>
            <a:r>
              <a:rPr lang="en-US" sz="1100" spc="-25" dirty="0">
                <a:latin typeface="Arial"/>
                <a:cs typeface="Arial"/>
              </a:rPr>
              <a:t>Monthly calendar is determined by the federal government with no clear rules. </a:t>
            </a:r>
          </a:p>
          <a:p>
            <a:pPr marL="171450" indent="-171450">
              <a:spcBef>
                <a:spcPts val="300"/>
              </a:spcBef>
              <a:spcAft>
                <a:spcPts val="300"/>
              </a:spcAft>
              <a:buFont typeface="Arial" panose="020B0604020202020204" pitchFamily="34" charset="0"/>
              <a:buChar char="•"/>
            </a:pPr>
            <a:r>
              <a:rPr lang="en-US" sz="1100" spc="-25" dirty="0">
                <a:latin typeface="Arial"/>
                <a:cs typeface="Arial"/>
              </a:rPr>
              <a:t>There are differences between national deviations, and the average error observed by states. </a:t>
            </a:r>
          </a:p>
        </p:txBody>
      </p:sp>
      <p:sp>
        <p:nvSpPr>
          <p:cNvPr id="9" name="TextBox 8">
            <a:extLst>
              <a:ext uri="{FF2B5EF4-FFF2-40B4-BE49-F238E27FC236}">
                <a16:creationId xmlns:a16="http://schemas.microsoft.com/office/drawing/2014/main" id="{20881B84-228D-DDEC-B337-05E05F5CE7B2}"/>
              </a:ext>
            </a:extLst>
          </p:cNvPr>
          <p:cNvSpPr txBox="1"/>
          <p:nvPr/>
        </p:nvSpPr>
        <p:spPr>
          <a:xfrm>
            <a:off x="177498" y="662497"/>
            <a:ext cx="5797528" cy="677108"/>
          </a:xfrm>
          <a:prstGeom prst="rect">
            <a:avLst/>
          </a:prstGeom>
          <a:noFill/>
        </p:spPr>
        <p:txBody>
          <a:bodyPr wrap="square">
            <a:spAutoFit/>
          </a:bodyPr>
          <a:lstStyle/>
          <a:p>
            <a:pPr marL="171450" indent="-171450">
              <a:spcBef>
                <a:spcPts val="300"/>
              </a:spcBef>
              <a:spcAft>
                <a:spcPts val="300"/>
              </a:spcAft>
              <a:buFont typeface="Arial" panose="020B0604020202020204" pitchFamily="34" charset="0"/>
              <a:buChar char="•"/>
            </a:pPr>
            <a:r>
              <a:rPr lang="en-US" sz="1100" b="1" spc="-25" dirty="0">
                <a:latin typeface="Arial"/>
                <a:cs typeface="Arial"/>
              </a:rPr>
              <a:t>Descriptive Stats: </a:t>
            </a:r>
            <a:r>
              <a:rPr lang="en-US" sz="1100" spc="-25" dirty="0">
                <a:latin typeface="Arial"/>
                <a:cs typeface="Arial"/>
              </a:rPr>
              <a:t>observing a quarterly timing error within one SD from the mean is equivalent to 12% of the average stock of cash reserves. </a:t>
            </a:r>
          </a:p>
          <a:p>
            <a:pPr marL="171450" indent="-171450">
              <a:spcBef>
                <a:spcPts val="300"/>
              </a:spcBef>
              <a:spcAft>
                <a:spcPts val="300"/>
              </a:spcAft>
              <a:buFont typeface="Arial" panose="020B0604020202020204" pitchFamily="34" charset="0"/>
              <a:buChar char="•"/>
            </a:pPr>
            <a:r>
              <a:rPr lang="en-US" sz="1100" b="1" spc="-25" dirty="0">
                <a:latin typeface="Arial"/>
                <a:cs typeface="Arial"/>
              </a:rPr>
              <a:t>Formal test: </a:t>
            </a:r>
            <a:r>
              <a:rPr lang="en-US" sz="1100" spc="-25" dirty="0">
                <a:latin typeface="Arial"/>
                <a:cs typeface="Arial"/>
              </a:rPr>
              <a:t>Cragg-Donald test for weak instruments (First stage F stat).  </a:t>
            </a:r>
            <a:endParaRPr lang="en-US" sz="1100" dirty="0"/>
          </a:p>
        </p:txBody>
      </p:sp>
    </p:spTree>
    <p:extLst>
      <p:ext uri="{BB962C8B-B14F-4D97-AF65-F5344CB8AC3E}">
        <p14:creationId xmlns:p14="http://schemas.microsoft.com/office/powerpoint/2010/main" val="1262323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CE5494-56C8-337F-FBDB-2C7CD7B649E4}"/>
              </a:ext>
            </a:extLst>
          </p:cNvPr>
          <p:cNvSpPr txBox="1"/>
          <p:nvPr/>
        </p:nvSpPr>
        <p:spPr>
          <a:xfrm>
            <a:off x="-47625" y="-11875"/>
            <a:ext cx="5972175" cy="276999"/>
          </a:xfrm>
          <a:prstGeom prst="rect">
            <a:avLst/>
          </a:prstGeom>
          <a:noFill/>
        </p:spPr>
        <p:txBody>
          <a:bodyPr wrap="square">
            <a:spAutoFit/>
          </a:bodyPr>
          <a:lstStyle/>
          <a:p>
            <a:pPr marL="50801" algn="l">
              <a:spcBef>
                <a:spcPts val="95"/>
              </a:spcBef>
              <a:tabLst>
                <a:tab pos="167640" algn="l"/>
              </a:tabLst>
            </a:pPr>
            <a:r>
              <a:rPr lang="en-US" sz="1200" b="1" dirty="0">
                <a:solidFill>
                  <a:srgbClr val="690204"/>
                </a:solidFill>
                <a:latin typeface="Arial" panose="020B0604020202020204" pitchFamily="34" charset="0"/>
                <a:cs typeface="Arial" panose="020B0604020202020204" pitchFamily="34" charset="0"/>
              </a:rPr>
              <a:t>Results</a:t>
            </a:r>
          </a:p>
        </p:txBody>
      </p:sp>
      <mc:AlternateContent xmlns:mc="http://schemas.openxmlformats.org/markup-compatibility/2006">
        <mc:Choice xmlns:a14="http://schemas.microsoft.com/office/drawing/2010/main" Requires="a14">
          <p:sp>
            <p:nvSpPr>
              <p:cNvPr id="3" name="object 3">
                <a:extLst>
                  <a:ext uri="{FF2B5EF4-FFF2-40B4-BE49-F238E27FC236}">
                    <a16:creationId xmlns:a16="http://schemas.microsoft.com/office/drawing/2014/main" id="{321CF399-F907-3F6D-984F-EFB183463A27}"/>
                  </a:ext>
                </a:extLst>
              </p:cNvPr>
              <p:cNvSpPr txBox="1"/>
              <p:nvPr/>
            </p:nvSpPr>
            <p:spPr>
              <a:xfrm>
                <a:off x="3705470" y="237389"/>
                <a:ext cx="2447679" cy="1315617"/>
              </a:xfrm>
              <a:prstGeom prst="rect">
                <a:avLst/>
              </a:prstGeom>
            </p:spPr>
            <p:txBody>
              <a:bodyPr vert="horz" wrap="square" lIns="0" tIns="12065" rIns="0" bIns="0" rtlCol="0">
                <a:spAutoFit/>
              </a:bodyPr>
              <a:lstStyle/>
              <a:p>
                <a:pPr marL="50165" marR="30480">
                  <a:lnSpc>
                    <a:spcPct val="101000"/>
                  </a:lnSpc>
                  <a:spcBef>
                    <a:spcPts val="600"/>
                  </a:spcBef>
                  <a:spcAft>
                    <a:spcPts val="600"/>
                  </a:spcAft>
                  <a:tabLst>
                    <a:tab pos="167640" algn="l"/>
                  </a:tabLst>
                </a:pPr>
                <a:r>
                  <a:rPr lang="en-US" sz="900" b="1" dirty="0">
                    <a:solidFill>
                      <a:srgbClr val="990000"/>
                    </a:solidFill>
                    <a:latin typeface="Arial" panose="020B0604020202020204" pitchFamily="34" charset="0"/>
                    <a:cs typeface="Arial" panose="020B0604020202020204" pitchFamily="34" charset="0"/>
                  </a:rPr>
                  <a:t>If cash reserves </a:t>
                </a:r>
                <a:r>
                  <a:rPr lang="en-US" sz="900" b="1" spc="-45" dirty="0">
                    <a:solidFill>
                      <a:srgbClr val="990000"/>
                    </a:solidFill>
                    <a:latin typeface="Arial" panose="020B0604020202020204" pitchFamily="34" charset="0"/>
                    <a:cs typeface="Arial" panose="020B0604020202020204" pitchFamily="34" charset="0"/>
                  </a:rPr>
                  <a:t>⬆️</a:t>
                </a:r>
                <a:r>
                  <a:rPr lang="en-US" sz="900" b="1" dirty="0">
                    <a:solidFill>
                      <a:srgbClr val="990000"/>
                    </a:solidFill>
                    <a:latin typeface="Arial" panose="020B0604020202020204" pitchFamily="34" charset="0"/>
                    <a:cs typeface="Arial" panose="020B0604020202020204" pitchFamily="34" charset="0"/>
                  </a:rPr>
                  <a:t> 1 </a:t>
                </a:r>
                <a14:m>
                  <m:oMath xmlns:m="http://schemas.openxmlformats.org/officeDocument/2006/math">
                    <m:r>
                      <a:rPr lang="en-US" sz="900" b="1" i="1" smtClean="0">
                        <a:solidFill>
                          <a:srgbClr val="990000"/>
                        </a:solidFill>
                        <a:latin typeface="Cambria Math" panose="02040503050406030204" pitchFamily="18" charset="0"/>
                        <a:cs typeface="Arial" panose="020B0604020202020204" pitchFamily="34" charset="0"/>
                      </a:rPr>
                      <m:t>𝑺</m:t>
                    </m:r>
                    <m:sSub>
                      <m:sSubPr>
                        <m:ctrlPr>
                          <a:rPr lang="en-US" sz="900" b="1" i="1" smtClean="0">
                            <a:solidFill>
                              <a:srgbClr val="990000"/>
                            </a:solidFill>
                            <a:latin typeface="Cambria Math" panose="02040503050406030204" pitchFamily="18" charset="0"/>
                            <a:cs typeface="Arial" panose="020B0604020202020204" pitchFamily="34" charset="0"/>
                          </a:rPr>
                        </m:ctrlPr>
                      </m:sSubPr>
                      <m:e>
                        <m:r>
                          <a:rPr lang="en-US" sz="900" b="1" i="1" smtClean="0">
                            <a:solidFill>
                              <a:srgbClr val="990000"/>
                            </a:solidFill>
                            <a:latin typeface="Cambria Math" panose="02040503050406030204" pitchFamily="18" charset="0"/>
                            <a:cs typeface="Arial" panose="020B0604020202020204" pitchFamily="34" charset="0"/>
                          </a:rPr>
                          <m:t>𝑫</m:t>
                        </m:r>
                      </m:e>
                      <m:sub>
                        <m:r>
                          <a:rPr lang="en-US" sz="900" b="1" i="1" smtClean="0">
                            <a:solidFill>
                              <a:srgbClr val="990000"/>
                            </a:solidFill>
                            <a:latin typeface="Cambria Math" panose="02040503050406030204" pitchFamily="18" charset="0"/>
                            <a:cs typeface="Arial" panose="020B0604020202020204" pitchFamily="34" charset="0"/>
                          </a:rPr>
                          <m:t>𝒄𝒂𝒔𝒉</m:t>
                        </m:r>
                      </m:sub>
                    </m:sSub>
                  </m:oMath>
                </a14:m>
                <a:r>
                  <a:rPr lang="en-US" sz="900" dirty="0">
                    <a:solidFill>
                      <a:srgbClr val="990000"/>
                    </a:solidFill>
                    <a:latin typeface="Arial" panose="020B0604020202020204" pitchFamily="34" charset="0"/>
                    <a:cs typeface="Arial" panose="020B0604020202020204" pitchFamily="34" charset="0"/>
                  </a:rPr>
                  <a:t> </a:t>
                </a:r>
                <a:r>
                  <a:rPr lang="en-US" sz="900" b="1" dirty="0">
                    <a:solidFill>
                      <a:srgbClr val="990000"/>
                    </a:solidFill>
                    <a:latin typeface="Arial" panose="020B0604020202020204" pitchFamily="34" charset="0"/>
                    <a:cs typeface="Arial" panose="020B0604020202020204" pitchFamily="34" charset="0"/>
                  </a:rPr>
                  <a:t>, then outstanding short-term debt:</a:t>
                </a:r>
              </a:p>
              <a:p>
                <a:pPr marL="221615" marR="30480" indent="-171450">
                  <a:lnSpc>
                    <a:spcPct val="101000"/>
                  </a:lnSpc>
                  <a:spcBef>
                    <a:spcPts val="600"/>
                  </a:spcBef>
                  <a:spcAft>
                    <a:spcPts val="600"/>
                  </a:spcAft>
                  <a:buFont typeface="Arial" panose="020B0604020202020204" pitchFamily="34" charset="0"/>
                  <a:buChar char="•"/>
                  <a:tabLst>
                    <a:tab pos="167640" algn="l"/>
                  </a:tabLst>
                </a:pPr>
                <a:r>
                  <a:rPr lang="en-US" sz="900" b="1" dirty="0">
                    <a:solidFill>
                      <a:srgbClr val="990000"/>
                    </a:solidFill>
                    <a:latin typeface="Arial" panose="020B0604020202020204" pitchFamily="34" charset="0"/>
                    <a:cs typeface="Arial" panose="020B0604020202020204" pitchFamily="34" charset="0"/>
                  </a:rPr>
                  <a:t>OLS: </a:t>
                </a:r>
                <a:r>
                  <a:rPr lang="en-US" sz="900" b="1" spc="-45" dirty="0">
                    <a:solidFill>
                      <a:srgbClr val="990000"/>
                    </a:solidFill>
                    <a:latin typeface="Arial" panose="020B0604020202020204" pitchFamily="34" charset="0"/>
                    <a:cs typeface="Arial" panose="020B0604020202020204" pitchFamily="34" charset="0"/>
                  </a:rPr>
                  <a:t>⬆️</a:t>
                </a:r>
                <a:r>
                  <a:rPr lang="en-US" sz="900" spc="-45" dirty="0">
                    <a:solidFill>
                      <a:srgbClr val="990000"/>
                    </a:solidFill>
                    <a:latin typeface="Arial" panose="020B0604020202020204" pitchFamily="34" charset="0"/>
                    <a:cs typeface="Arial" panose="020B0604020202020204" pitchFamily="34" charset="0"/>
                  </a:rPr>
                  <a:t> </a:t>
                </a:r>
                <a:r>
                  <a:rPr lang="en-US" sz="900" dirty="0">
                    <a:solidFill>
                      <a:srgbClr val="990000"/>
                    </a:solidFill>
                    <a:latin typeface="Arial" panose="020B0604020202020204" pitchFamily="34" charset="0"/>
                    <a:cs typeface="Arial" panose="020B0604020202020204" pitchFamily="34" charset="0"/>
                  </a:rPr>
                  <a:t>1.43% DR. </a:t>
                </a:r>
                <a:r>
                  <a:rPr lang="en-US" sz="900" b="1" dirty="0">
                    <a:solidFill>
                      <a:srgbClr val="990000"/>
                    </a:solidFill>
                    <a:latin typeface="Arial" panose="020B0604020202020204" pitchFamily="34" charset="0"/>
                    <a:cs typeface="Arial" panose="020B0604020202020204" pitchFamily="34" charset="0"/>
                  </a:rPr>
                  <a:t>Eff Size:</a:t>
                </a:r>
                <a:r>
                  <a:rPr lang="en-US" sz="900" dirty="0">
                    <a:solidFill>
                      <a:srgbClr val="990000"/>
                    </a:solidFill>
                    <a:latin typeface="Arial" panose="020B0604020202020204" pitchFamily="34" charset="0"/>
                    <a:cs typeface="Arial" panose="020B0604020202020204" pitchFamily="34" charset="0"/>
                  </a:rPr>
                  <a:t> 0.22 </a:t>
                </a:r>
                <a14:m>
                  <m:oMath xmlns:m="http://schemas.openxmlformats.org/officeDocument/2006/math">
                    <m:r>
                      <a:rPr lang="en-US" sz="900" b="0" i="1" smtClean="0">
                        <a:solidFill>
                          <a:srgbClr val="990000"/>
                        </a:solidFill>
                        <a:latin typeface="Cambria Math" panose="02040503050406030204" pitchFamily="18" charset="0"/>
                        <a:cs typeface="Arial" panose="020B0604020202020204" pitchFamily="34" charset="0"/>
                      </a:rPr>
                      <m:t>𝑆</m:t>
                    </m:r>
                    <m:sSub>
                      <m:sSubPr>
                        <m:ctrlPr>
                          <a:rPr lang="en-US" sz="900" b="0" i="1" smtClean="0">
                            <a:solidFill>
                              <a:srgbClr val="990000"/>
                            </a:solidFill>
                            <a:latin typeface="Cambria Math" panose="02040503050406030204" pitchFamily="18" charset="0"/>
                            <a:cs typeface="Arial" panose="020B0604020202020204" pitchFamily="34" charset="0"/>
                          </a:rPr>
                        </m:ctrlPr>
                      </m:sSubPr>
                      <m:e>
                        <m:r>
                          <a:rPr lang="en-US" sz="900" b="0" i="1" smtClean="0">
                            <a:solidFill>
                              <a:srgbClr val="990000"/>
                            </a:solidFill>
                            <a:latin typeface="Cambria Math" panose="02040503050406030204" pitchFamily="18" charset="0"/>
                            <a:cs typeface="Arial" panose="020B0604020202020204" pitchFamily="34" charset="0"/>
                          </a:rPr>
                          <m:t>𝐷</m:t>
                        </m:r>
                      </m:e>
                      <m:sub>
                        <m:r>
                          <a:rPr lang="en-US" sz="900" b="0" i="1" smtClean="0">
                            <a:solidFill>
                              <a:srgbClr val="990000"/>
                            </a:solidFill>
                            <a:latin typeface="Cambria Math" panose="02040503050406030204" pitchFamily="18" charset="0"/>
                            <a:cs typeface="Arial" panose="020B0604020202020204" pitchFamily="34" charset="0"/>
                          </a:rPr>
                          <m:t>𝑑𝑒𝑏𝑡</m:t>
                        </m:r>
                      </m:sub>
                    </m:sSub>
                  </m:oMath>
                </a14:m>
                <a:r>
                  <a:rPr lang="en-US" sz="900" dirty="0">
                    <a:solidFill>
                      <a:srgbClr val="990000"/>
                    </a:solidFill>
                    <a:latin typeface="Arial" panose="020B0604020202020204" pitchFamily="34" charset="0"/>
                    <a:cs typeface="Arial" panose="020B0604020202020204" pitchFamily="34" charset="0"/>
                  </a:rPr>
                  <a:t> </a:t>
                </a:r>
                <a:endParaRPr lang="en-US" sz="900" b="1" dirty="0">
                  <a:solidFill>
                    <a:srgbClr val="990000"/>
                  </a:solidFill>
                  <a:latin typeface="Arial" panose="020B0604020202020204" pitchFamily="34" charset="0"/>
                  <a:cs typeface="Arial" panose="020B0604020202020204" pitchFamily="34" charset="0"/>
                </a:endParaRPr>
              </a:p>
              <a:p>
                <a:pPr marL="221615" marR="30480" indent="-171450" algn="l">
                  <a:lnSpc>
                    <a:spcPct val="101000"/>
                  </a:lnSpc>
                  <a:spcBef>
                    <a:spcPts val="600"/>
                  </a:spcBef>
                  <a:spcAft>
                    <a:spcPts val="600"/>
                  </a:spcAft>
                  <a:buFont typeface="Arial" panose="020B0604020202020204" pitchFamily="34" charset="0"/>
                  <a:buChar char="•"/>
                  <a:tabLst>
                    <a:tab pos="167640" algn="l"/>
                  </a:tabLst>
                </a:pPr>
                <a:r>
                  <a:rPr lang="en-US" sz="900" b="1" dirty="0">
                    <a:solidFill>
                      <a:srgbClr val="990000"/>
                    </a:solidFill>
                    <a:latin typeface="Arial" panose="020B0604020202020204" pitchFamily="34" charset="0"/>
                    <a:cs typeface="Arial" panose="020B0604020202020204" pitchFamily="34" charset="0"/>
                  </a:rPr>
                  <a:t>IV : </a:t>
                </a:r>
                <a:r>
                  <a:rPr lang="en-US" sz="900" b="1" spc="-45" dirty="0">
                    <a:solidFill>
                      <a:srgbClr val="990000"/>
                    </a:solidFill>
                    <a:latin typeface="Arial" panose="020B0604020202020204" pitchFamily="34" charset="0"/>
                    <a:cs typeface="Arial" panose="020B0604020202020204" pitchFamily="34" charset="0"/>
                  </a:rPr>
                  <a:t>⬆️ </a:t>
                </a:r>
                <a:r>
                  <a:rPr lang="en-US" sz="900" spc="-45" dirty="0">
                    <a:solidFill>
                      <a:srgbClr val="990000"/>
                    </a:solidFill>
                    <a:latin typeface="Arial" panose="020B0604020202020204" pitchFamily="34" charset="0"/>
                    <a:cs typeface="Arial" panose="020B0604020202020204" pitchFamily="34" charset="0"/>
                  </a:rPr>
                  <a:t>3.80% DR: </a:t>
                </a:r>
                <a:r>
                  <a:rPr lang="en-US" sz="900" b="1" spc="-45" dirty="0">
                    <a:solidFill>
                      <a:srgbClr val="990000"/>
                    </a:solidFill>
                    <a:latin typeface="Arial" panose="020B0604020202020204" pitchFamily="34" charset="0"/>
                    <a:cs typeface="Arial" panose="020B0604020202020204" pitchFamily="34" charset="0"/>
                  </a:rPr>
                  <a:t>Eff Size: </a:t>
                </a:r>
                <a:r>
                  <a:rPr lang="en-US" sz="900" spc="-45" dirty="0">
                    <a:solidFill>
                      <a:srgbClr val="990000"/>
                    </a:solidFill>
                    <a:latin typeface="Arial" panose="020B0604020202020204" pitchFamily="34" charset="0"/>
                    <a:cs typeface="Arial" panose="020B0604020202020204" pitchFamily="34" charset="0"/>
                  </a:rPr>
                  <a:t>0.60 </a:t>
                </a:r>
                <a14:m>
                  <m:oMath xmlns:m="http://schemas.openxmlformats.org/officeDocument/2006/math">
                    <m:r>
                      <a:rPr lang="en-US" sz="900" b="0" i="1" smtClean="0">
                        <a:solidFill>
                          <a:srgbClr val="990000"/>
                        </a:solidFill>
                        <a:latin typeface="Cambria Math" panose="02040503050406030204" pitchFamily="18" charset="0"/>
                        <a:cs typeface="Arial" panose="020B0604020202020204" pitchFamily="34" charset="0"/>
                      </a:rPr>
                      <m:t>𝑆</m:t>
                    </m:r>
                    <m:sSub>
                      <m:sSubPr>
                        <m:ctrlPr>
                          <a:rPr lang="en-US" sz="900" b="0" i="1" smtClean="0">
                            <a:solidFill>
                              <a:srgbClr val="990000"/>
                            </a:solidFill>
                            <a:latin typeface="Cambria Math" panose="02040503050406030204" pitchFamily="18" charset="0"/>
                            <a:cs typeface="Arial" panose="020B0604020202020204" pitchFamily="34" charset="0"/>
                          </a:rPr>
                        </m:ctrlPr>
                      </m:sSubPr>
                      <m:e>
                        <m:r>
                          <a:rPr lang="en-US" sz="900" b="0" i="1" smtClean="0">
                            <a:solidFill>
                              <a:srgbClr val="990000"/>
                            </a:solidFill>
                            <a:latin typeface="Cambria Math" panose="02040503050406030204" pitchFamily="18" charset="0"/>
                            <a:cs typeface="Arial" panose="020B0604020202020204" pitchFamily="34" charset="0"/>
                          </a:rPr>
                          <m:t>𝐷</m:t>
                        </m:r>
                      </m:e>
                      <m:sub>
                        <m:r>
                          <a:rPr lang="en-US" sz="900" b="0" i="1" smtClean="0">
                            <a:solidFill>
                              <a:srgbClr val="990000"/>
                            </a:solidFill>
                            <a:latin typeface="Cambria Math" panose="02040503050406030204" pitchFamily="18" charset="0"/>
                            <a:cs typeface="Arial" panose="020B0604020202020204" pitchFamily="34" charset="0"/>
                          </a:rPr>
                          <m:t>𝑑𝑒𝑏𝑡</m:t>
                        </m:r>
                      </m:sub>
                    </m:sSub>
                  </m:oMath>
                </a14:m>
                <a:endParaRPr lang="en-US" sz="900" b="1" dirty="0">
                  <a:solidFill>
                    <a:srgbClr val="990000"/>
                  </a:solidFill>
                  <a:latin typeface="Arial" panose="020B0604020202020204" pitchFamily="34" charset="0"/>
                  <a:cs typeface="Arial" panose="020B0604020202020204" pitchFamily="34" charset="0"/>
                </a:endParaRPr>
              </a:p>
              <a:p>
                <a:pPr marL="221615" marR="30480" indent="-171450" algn="l">
                  <a:lnSpc>
                    <a:spcPct val="101000"/>
                  </a:lnSpc>
                  <a:spcBef>
                    <a:spcPts val="600"/>
                  </a:spcBef>
                  <a:spcAft>
                    <a:spcPts val="600"/>
                  </a:spcAft>
                  <a:buFont typeface="Arial" panose="020B0604020202020204" pitchFamily="34" charset="0"/>
                  <a:buChar char="•"/>
                  <a:tabLst>
                    <a:tab pos="167640" algn="l"/>
                  </a:tabLst>
                </a:pPr>
                <a:r>
                  <a:rPr lang="en-US" sz="900" b="1" dirty="0">
                    <a:solidFill>
                      <a:srgbClr val="990000"/>
                    </a:solidFill>
                    <a:latin typeface="Arial" panose="020B0604020202020204" pitchFamily="34" charset="0"/>
                    <a:cs typeface="Arial" panose="020B0604020202020204" pitchFamily="34" charset="0"/>
                  </a:rPr>
                  <a:t>Endogeneity bias &lt; 0: </a:t>
                </a:r>
                <a:r>
                  <a:rPr lang="en-US" sz="900" dirty="0">
                    <a:solidFill>
                      <a:srgbClr val="990000"/>
                    </a:solidFill>
                    <a:latin typeface="Arial" panose="020B0604020202020204" pitchFamily="34" charset="0"/>
                    <a:cs typeface="Arial" panose="020B0604020202020204" pitchFamily="34" charset="0"/>
                  </a:rPr>
                  <a:t>addressing OVB leads to </a:t>
                </a:r>
                <a:r>
                  <a:rPr lang="en-US" sz="900" b="1" spc="-45" dirty="0">
                    <a:solidFill>
                      <a:srgbClr val="990000"/>
                    </a:solidFill>
                    <a:latin typeface="Arial" panose="020B0604020202020204" pitchFamily="34" charset="0"/>
                    <a:cs typeface="Arial" panose="020B0604020202020204" pitchFamily="34" charset="0"/>
                  </a:rPr>
                  <a:t>⬆️</a:t>
                </a:r>
                <a:r>
                  <a:rPr lang="en-US" sz="900" dirty="0">
                    <a:solidFill>
                      <a:srgbClr val="990000"/>
                    </a:solidFill>
                    <a:latin typeface="Arial" panose="020B0604020202020204" pitchFamily="34" charset="0"/>
                    <a:cs typeface="Arial" panose="020B0604020202020204" pitchFamily="34" charset="0"/>
                  </a:rPr>
                  <a:t> </a:t>
                </a:r>
                <a14:m>
                  <m:oMath xmlns:m="http://schemas.openxmlformats.org/officeDocument/2006/math">
                    <m:acc>
                      <m:accPr>
                        <m:chr m:val="̂"/>
                        <m:ctrlPr>
                          <a:rPr lang="en-US" sz="900" b="0" i="1" smtClean="0">
                            <a:solidFill>
                              <a:srgbClr val="990000"/>
                            </a:solidFill>
                            <a:latin typeface="Cambria Math" panose="02040503050406030204" pitchFamily="18" charset="0"/>
                            <a:cs typeface="Arial" panose="020B0604020202020204" pitchFamily="34" charset="0"/>
                          </a:rPr>
                        </m:ctrlPr>
                      </m:accPr>
                      <m:e>
                        <m:sSub>
                          <m:sSubPr>
                            <m:ctrlPr>
                              <a:rPr lang="en-US" sz="900" b="1" i="1" smtClean="0">
                                <a:solidFill>
                                  <a:srgbClr val="990000"/>
                                </a:solidFill>
                                <a:latin typeface="Cambria Math" panose="02040503050406030204" pitchFamily="18" charset="0"/>
                                <a:cs typeface="Arial" panose="020B0604020202020204" pitchFamily="34" charset="0"/>
                              </a:rPr>
                            </m:ctrlPr>
                          </m:sSubPr>
                          <m:e>
                            <m:r>
                              <a:rPr lang="en-US" sz="900" b="1" i="1" smtClean="0">
                                <a:solidFill>
                                  <a:srgbClr val="990000"/>
                                </a:solidFill>
                                <a:latin typeface="Cambria Math" panose="02040503050406030204" pitchFamily="18" charset="0"/>
                                <a:cs typeface="Arial" panose="020B0604020202020204" pitchFamily="34" charset="0"/>
                              </a:rPr>
                              <m:t>𝜹</m:t>
                            </m:r>
                          </m:e>
                          <m:sub>
                            <m:r>
                              <a:rPr lang="en-US" sz="900" b="1" i="1" smtClean="0">
                                <a:solidFill>
                                  <a:srgbClr val="990000"/>
                                </a:solidFill>
                                <a:latin typeface="Cambria Math" panose="02040503050406030204" pitchFamily="18" charset="0"/>
                                <a:cs typeface="Arial" panose="020B0604020202020204" pitchFamily="34" charset="0"/>
                              </a:rPr>
                              <m:t>𝒐𝒍𝒔</m:t>
                            </m:r>
                          </m:sub>
                        </m:sSub>
                      </m:e>
                    </m:acc>
                    <m:r>
                      <a:rPr lang="en-US" sz="900" b="1" i="1" dirty="0" smtClean="0">
                        <a:solidFill>
                          <a:srgbClr val="990000"/>
                        </a:solidFill>
                        <a:latin typeface="Cambria Math" panose="02040503050406030204" pitchFamily="18" charset="0"/>
                        <a:cs typeface="Arial" panose="020B0604020202020204" pitchFamily="34" charset="0"/>
                      </a:rPr>
                      <m:t>.</m:t>
                    </m:r>
                  </m:oMath>
                </a14:m>
                <a:r>
                  <a:rPr lang="en-US" sz="900" b="1" dirty="0">
                    <a:solidFill>
                      <a:srgbClr val="990000"/>
                    </a:solidFill>
                    <a:latin typeface="Arial" panose="020B0604020202020204" pitchFamily="34" charset="0"/>
                    <a:cs typeface="Arial" panose="020B0604020202020204" pitchFamily="34" charset="0"/>
                  </a:rPr>
                  <a:t> </a:t>
                </a:r>
                <a:r>
                  <a:rPr lang="en-US" sz="900" dirty="0">
                    <a:solidFill>
                      <a:srgbClr val="990000"/>
                    </a:solidFill>
                    <a:latin typeface="Arial" panose="020B0604020202020204" pitchFamily="34" charset="0"/>
                    <a:cs typeface="Arial" panose="020B0604020202020204" pitchFamily="34" charset="0"/>
                  </a:rPr>
                  <a:t>Also,</a:t>
                </a:r>
                <a14:m>
                  <m:oMath xmlns:m="http://schemas.openxmlformats.org/officeDocument/2006/math">
                    <m:acc>
                      <m:accPr>
                        <m:chr m:val="̂"/>
                        <m:ctrlPr>
                          <a:rPr lang="en-US" sz="900" b="0" i="1" smtClean="0">
                            <a:solidFill>
                              <a:srgbClr val="990000"/>
                            </a:solidFill>
                            <a:latin typeface="Cambria Math" panose="02040503050406030204" pitchFamily="18" charset="0"/>
                            <a:cs typeface="Arial" panose="020B0604020202020204" pitchFamily="34" charset="0"/>
                          </a:rPr>
                        </m:ctrlPr>
                      </m:accPr>
                      <m:e>
                        <m:sSub>
                          <m:sSubPr>
                            <m:ctrlPr>
                              <a:rPr lang="en-US" sz="900" b="1" i="1" smtClean="0">
                                <a:solidFill>
                                  <a:srgbClr val="990000"/>
                                </a:solidFill>
                                <a:latin typeface="Cambria Math" panose="02040503050406030204" pitchFamily="18" charset="0"/>
                                <a:cs typeface="Arial" panose="020B0604020202020204" pitchFamily="34" charset="0"/>
                              </a:rPr>
                            </m:ctrlPr>
                          </m:sSubPr>
                          <m:e>
                            <m:r>
                              <a:rPr lang="en-US" sz="900" b="1" i="1" smtClean="0">
                                <a:solidFill>
                                  <a:srgbClr val="990000"/>
                                </a:solidFill>
                                <a:latin typeface="Cambria Math" panose="02040503050406030204" pitchFamily="18" charset="0"/>
                                <a:cs typeface="Arial" panose="020B0604020202020204" pitchFamily="34" charset="0"/>
                              </a:rPr>
                              <m:t> </m:t>
                            </m:r>
                            <m:r>
                              <a:rPr lang="en-US" sz="900" b="1" i="1" smtClean="0">
                                <a:solidFill>
                                  <a:srgbClr val="990000"/>
                                </a:solidFill>
                                <a:latin typeface="Cambria Math" panose="02040503050406030204" pitchFamily="18" charset="0"/>
                                <a:cs typeface="Arial" panose="020B0604020202020204" pitchFamily="34" charset="0"/>
                              </a:rPr>
                              <m:t>𝜹</m:t>
                            </m:r>
                          </m:e>
                          <m:sub>
                            <m:r>
                              <a:rPr lang="en-US" sz="900" b="1" i="1" smtClean="0">
                                <a:solidFill>
                                  <a:srgbClr val="990000"/>
                                </a:solidFill>
                                <a:latin typeface="Cambria Math" panose="02040503050406030204" pitchFamily="18" charset="0"/>
                                <a:cs typeface="Arial" panose="020B0604020202020204" pitchFamily="34" charset="0"/>
                              </a:rPr>
                              <m:t>𝒐𝒍𝒔</m:t>
                            </m:r>
                          </m:sub>
                        </m:sSub>
                      </m:e>
                    </m:acc>
                    <m:r>
                      <a:rPr lang="en-US" sz="900" b="0" i="1" smtClean="0">
                        <a:solidFill>
                          <a:srgbClr val="990000"/>
                        </a:solidFill>
                        <a:latin typeface="Cambria Math" panose="02040503050406030204" pitchFamily="18" charset="0"/>
                        <a:cs typeface="Arial" panose="020B0604020202020204" pitchFamily="34" charset="0"/>
                      </a:rPr>
                      <m:t>&lt;</m:t>
                    </m:r>
                    <m:acc>
                      <m:accPr>
                        <m:chr m:val="̂"/>
                        <m:ctrlPr>
                          <a:rPr lang="en-US" sz="900" b="0" i="1" smtClean="0">
                            <a:solidFill>
                              <a:srgbClr val="990000"/>
                            </a:solidFill>
                            <a:latin typeface="Cambria Math" panose="02040503050406030204" pitchFamily="18" charset="0"/>
                            <a:cs typeface="Arial" panose="020B0604020202020204" pitchFamily="34" charset="0"/>
                          </a:rPr>
                        </m:ctrlPr>
                      </m:accPr>
                      <m:e>
                        <m:sSub>
                          <m:sSubPr>
                            <m:ctrlPr>
                              <a:rPr lang="en-US" sz="900" b="1" i="1" smtClean="0">
                                <a:solidFill>
                                  <a:srgbClr val="990000"/>
                                </a:solidFill>
                                <a:latin typeface="Cambria Math" panose="02040503050406030204" pitchFamily="18" charset="0"/>
                                <a:cs typeface="Arial" panose="020B0604020202020204" pitchFamily="34" charset="0"/>
                              </a:rPr>
                            </m:ctrlPr>
                          </m:sSubPr>
                          <m:e>
                            <m:r>
                              <a:rPr lang="en-US" sz="900" b="1" i="1" smtClean="0">
                                <a:solidFill>
                                  <a:srgbClr val="990000"/>
                                </a:solidFill>
                                <a:latin typeface="Cambria Math" panose="02040503050406030204" pitchFamily="18" charset="0"/>
                                <a:cs typeface="Arial" panose="020B0604020202020204" pitchFamily="34" charset="0"/>
                              </a:rPr>
                              <m:t>𝜹</m:t>
                            </m:r>
                          </m:e>
                          <m:sub>
                            <m:r>
                              <a:rPr lang="en-US" sz="900" b="1" i="1" smtClean="0">
                                <a:solidFill>
                                  <a:srgbClr val="990000"/>
                                </a:solidFill>
                                <a:latin typeface="Cambria Math" panose="02040503050406030204" pitchFamily="18" charset="0"/>
                                <a:cs typeface="Arial" panose="020B0604020202020204" pitchFamily="34" charset="0"/>
                              </a:rPr>
                              <m:t>𝒊</m:t>
                            </m:r>
                            <m:r>
                              <a:rPr lang="en-US" sz="900" b="0" i="1" smtClean="0">
                                <a:solidFill>
                                  <a:srgbClr val="990000"/>
                                </a:solidFill>
                                <a:latin typeface="Cambria Math" panose="02040503050406030204" pitchFamily="18" charset="0"/>
                                <a:cs typeface="Arial" panose="020B0604020202020204" pitchFamily="34" charset="0"/>
                              </a:rPr>
                              <m:t>𝑣</m:t>
                            </m:r>
                          </m:sub>
                        </m:sSub>
                      </m:e>
                    </m:acc>
                  </m:oMath>
                </a14:m>
                <a:endParaRPr lang="en-US" sz="900" spc="-45" dirty="0">
                  <a:solidFill>
                    <a:srgbClr val="990000"/>
                  </a:solidFill>
                  <a:latin typeface="Arial" panose="020B0604020202020204" pitchFamily="34" charset="0"/>
                  <a:cs typeface="Arial" panose="020B0604020202020204" pitchFamily="34" charset="0"/>
                </a:endParaRPr>
              </a:p>
            </p:txBody>
          </p:sp>
        </mc:Choice>
        <mc:Fallback>
          <p:sp>
            <p:nvSpPr>
              <p:cNvPr id="3" name="object 3">
                <a:extLst>
                  <a:ext uri="{FF2B5EF4-FFF2-40B4-BE49-F238E27FC236}">
                    <a16:creationId xmlns:a16="http://schemas.microsoft.com/office/drawing/2014/main" id="{321CF399-F907-3F6D-984F-EFB183463A27}"/>
                  </a:ext>
                </a:extLst>
              </p:cNvPr>
              <p:cNvSpPr txBox="1">
                <a:spLocks noRot="1" noChangeAspect="1" noMove="1" noResize="1" noEditPoints="1" noAdjustHandles="1" noChangeArrowheads="1" noChangeShapeType="1" noTextEdit="1"/>
              </p:cNvSpPr>
              <p:nvPr/>
            </p:nvSpPr>
            <p:spPr>
              <a:xfrm>
                <a:off x="3705470" y="237389"/>
                <a:ext cx="2447679" cy="1315617"/>
              </a:xfrm>
              <a:prstGeom prst="rect">
                <a:avLst/>
              </a:prstGeom>
              <a:blipFill>
                <a:blip r:embed="rId2"/>
                <a:stretch>
                  <a:fillRect l="-1031" t="-2857" b="-4762"/>
                </a:stretch>
              </a:blipFill>
            </p:spPr>
            <p:txBody>
              <a:bodyPr/>
              <a:lstStyle/>
              <a:p>
                <a:r>
                  <a:rPr lang="en-US">
                    <a:noFill/>
                  </a:rPr>
                  <a:t> </a:t>
                </a:r>
              </a:p>
            </p:txBody>
          </p:sp>
        </mc:Fallback>
      </mc:AlternateContent>
      <p:pic>
        <p:nvPicPr>
          <p:cNvPr id="8" name="Picture 7" descr="A screenshot of a graph&#10;&#10;Description automatically generated">
            <a:extLst>
              <a:ext uri="{FF2B5EF4-FFF2-40B4-BE49-F238E27FC236}">
                <a16:creationId xmlns:a16="http://schemas.microsoft.com/office/drawing/2014/main" id="{BA694B8E-5D29-65CF-3711-805F4B3BDFC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480" y="209280"/>
            <a:ext cx="2968895" cy="2968895"/>
          </a:xfrm>
          <a:prstGeom prst="rect">
            <a:avLst/>
          </a:prstGeom>
        </p:spPr>
      </p:pic>
      <p:graphicFrame>
        <p:nvGraphicFramePr>
          <p:cNvPr id="11" name="Table 10">
            <a:extLst>
              <a:ext uri="{FF2B5EF4-FFF2-40B4-BE49-F238E27FC236}">
                <a16:creationId xmlns:a16="http://schemas.microsoft.com/office/drawing/2014/main" id="{9CCC5BFC-476D-8F61-0522-DD935078509E}"/>
              </a:ext>
            </a:extLst>
          </p:cNvPr>
          <p:cNvGraphicFramePr>
            <a:graphicFrameLocks noGrp="1"/>
          </p:cNvGraphicFramePr>
          <p:nvPr>
            <p:extLst>
              <p:ext uri="{D42A27DB-BD31-4B8C-83A1-F6EECF244321}">
                <p14:modId xmlns:p14="http://schemas.microsoft.com/office/powerpoint/2010/main" val="3141413378"/>
              </p:ext>
            </p:extLst>
          </p:nvPr>
        </p:nvGraphicFramePr>
        <p:xfrm>
          <a:off x="2994537" y="1889884"/>
          <a:ext cx="469429" cy="1168800"/>
        </p:xfrm>
        <a:graphic>
          <a:graphicData uri="http://schemas.openxmlformats.org/drawingml/2006/table">
            <a:tbl>
              <a:tblPr firstRow="1" bandRow="1">
                <a:tableStyleId>{5C22544A-7EE6-4342-B048-85BDC9FD1C3A}</a:tableStyleId>
              </a:tblPr>
              <a:tblGrid>
                <a:gridCol w="469429">
                  <a:extLst>
                    <a:ext uri="{9D8B030D-6E8A-4147-A177-3AD203B41FA5}">
                      <a16:colId xmlns:a16="http://schemas.microsoft.com/office/drawing/2014/main" val="1144790362"/>
                    </a:ext>
                  </a:extLst>
                </a:gridCol>
              </a:tblGrid>
              <a:tr h="292200">
                <a:tc>
                  <a:txBody>
                    <a:bodyPr/>
                    <a:lstStyle/>
                    <a:p>
                      <a:r>
                        <a:rPr lang="en-US" sz="700" b="0" dirty="0">
                          <a:solidFill>
                            <a:schemeClr val="tx1"/>
                          </a:solidFill>
                          <a:latin typeface="Arial" panose="020B0604020202020204" pitchFamily="34" charset="0"/>
                          <a:cs typeface="Arial" panose="020B0604020202020204" pitchFamily="34" charset="0"/>
                        </a:rPr>
                        <a:t>7.41</a:t>
                      </a: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25516177"/>
                  </a:ext>
                </a:extLst>
              </a:tr>
              <a:tr h="292200">
                <a:tc>
                  <a:txBody>
                    <a:bodyPr/>
                    <a:lstStyle/>
                    <a:p>
                      <a:r>
                        <a:rPr lang="en-US" sz="700" dirty="0">
                          <a:solidFill>
                            <a:schemeClr val="tx1"/>
                          </a:solidFill>
                          <a:latin typeface="Arial" panose="020B0604020202020204" pitchFamily="34" charset="0"/>
                          <a:cs typeface="Arial" panose="020B0604020202020204" pitchFamily="34" charset="0"/>
                        </a:rPr>
                        <a:t>6.95</a:t>
                      </a: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9251823"/>
                  </a:ext>
                </a:extLst>
              </a:tr>
              <a:tr h="292200">
                <a:tc>
                  <a:txBody>
                    <a:bodyPr/>
                    <a:lstStyle/>
                    <a:p>
                      <a:r>
                        <a:rPr lang="en-US" sz="700" dirty="0">
                          <a:solidFill>
                            <a:schemeClr val="tx1"/>
                          </a:solidFill>
                          <a:latin typeface="Arial" panose="020B0604020202020204" pitchFamily="34" charset="0"/>
                          <a:cs typeface="Arial" panose="020B0604020202020204" pitchFamily="34" charset="0"/>
                        </a:rPr>
                        <a:t>30.06</a:t>
                      </a: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0849032"/>
                  </a:ext>
                </a:extLst>
              </a:tr>
              <a:tr h="292200">
                <a:tc>
                  <a:txBody>
                    <a:bodyPr/>
                    <a:lstStyle/>
                    <a:p>
                      <a:r>
                        <a:rPr lang="en-US" sz="700" b="1" dirty="0">
                          <a:solidFill>
                            <a:schemeClr val="tx1"/>
                          </a:solidFill>
                          <a:latin typeface="Arial" panose="020B0604020202020204" pitchFamily="34" charset="0"/>
                          <a:cs typeface="Arial" panose="020B0604020202020204" pitchFamily="34" charset="0"/>
                        </a:rPr>
                        <a:t>24.20</a:t>
                      </a: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89028726"/>
                  </a:ext>
                </a:extLst>
              </a:tr>
            </a:tbl>
          </a:graphicData>
        </a:graphic>
      </p:graphicFrame>
      <p:sp>
        <p:nvSpPr>
          <p:cNvPr id="13" name="TextBox 12">
            <a:extLst>
              <a:ext uri="{FF2B5EF4-FFF2-40B4-BE49-F238E27FC236}">
                <a16:creationId xmlns:a16="http://schemas.microsoft.com/office/drawing/2014/main" id="{1119337C-F2D3-1695-C766-EFCFFE1B31BD}"/>
              </a:ext>
            </a:extLst>
          </p:cNvPr>
          <p:cNvSpPr txBox="1"/>
          <p:nvPr/>
        </p:nvSpPr>
        <p:spPr>
          <a:xfrm>
            <a:off x="2971984" y="1730375"/>
            <a:ext cx="734347" cy="169277"/>
          </a:xfrm>
          <a:prstGeom prst="rect">
            <a:avLst/>
          </a:prstGeom>
          <a:noFill/>
        </p:spPr>
        <p:txBody>
          <a:bodyPr wrap="square">
            <a:spAutoFit/>
          </a:bodyPr>
          <a:lstStyle/>
          <a:p>
            <a:r>
              <a:rPr lang="en-US" sz="500" b="1" dirty="0">
                <a:solidFill>
                  <a:schemeClr val="tx1"/>
                </a:solidFill>
                <a:latin typeface="Arial" panose="020B0604020202020204" pitchFamily="34" charset="0"/>
                <a:cs typeface="Arial" panose="020B0604020202020204" pitchFamily="34" charset="0"/>
              </a:rPr>
              <a:t>FS  F-stat</a:t>
            </a:r>
          </a:p>
        </p:txBody>
      </p:sp>
      <p:sp>
        <p:nvSpPr>
          <p:cNvPr id="14" name="object 3">
            <a:extLst>
              <a:ext uri="{FF2B5EF4-FFF2-40B4-BE49-F238E27FC236}">
                <a16:creationId xmlns:a16="http://schemas.microsoft.com/office/drawing/2014/main" id="{B4280EC2-192E-47B0-F868-70B2C194F01C}"/>
              </a:ext>
            </a:extLst>
          </p:cNvPr>
          <p:cNvSpPr txBox="1"/>
          <p:nvPr/>
        </p:nvSpPr>
        <p:spPr>
          <a:xfrm>
            <a:off x="3587708" y="1907745"/>
            <a:ext cx="2447679" cy="1150700"/>
          </a:xfrm>
          <a:prstGeom prst="rect">
            <a:avLst/>
          </a:prstGeom>
        </p:spPr>
        <p:txBody>
          <a:bodyPr vert="horz" wrap="square" lIns="0" tIns="12065" rIns="0" bIns="0" rtlCol="0">
            <a:spAutoFit/>
          </a:bodyPr>
          <a:lstStyle/>
          <a:p>
            <a:pPr marL="221615" marR="30480" indent="-171450" algn="l">
              <a:lnSpc>
                <a:spcPct val="101000"/>
              </a:lnSpc>
              <a:spcBef>
                <a:spcPts val="600"/>
              </a:spcBef>
              <a:spcAft>
                <a:spcPts val="600"/>
              </a:spcAft>
              <a:buFont typeface="Arial" panose="020B0604020202020204" pitchFamily="34" charset="0"/>
              <a:buChar char="•"/>
              <a:tabLst>
                <a:tab pos="167640" algn="l"/>
              </a:tabLst>
            </a:pPr>
            <a:r>
              <a:rPr lang="en-US" sz="900" spc="-45" dirty="0">
                <a:solidFill>
                  <a:srgbClr val="990000"/>
                </a:solidFill>
                <a:latin typeface="Arial" panose="020B0604020202020204" pitchFamily="34" charset="0"/>
                <a:cs typeface="Arial" panose="020B0604020202020204" pitchFamily="34" charset="0"/>
              </a:rPr>
              <a:t>IV estimates less sensitive to econometric specification. </a:t>
            </a:r>
          </a:p>
          <a:p>
            <a:pPr marL="221615" marR="30480" indent="-171450" algn="l">
              <a:lnSpc>
                <a:spcPct val="101000"/>
              </a:lnSpc>
              <a:spcBef>
                <a:spcPts val="600"/>
              </a:spcBef>
              <a:spcAft>
                <a:spcPts val="600"/>
              </a:spcAft>
              <a:buFont typeface="Arial" panose="020B0604020202020204" pitchFamily="34" charset="0"/>
              <a:buChar char="•"/>
              <a:tabLst>
                <a:tab pos="167640" algn="l"/>
              </a:tabLst>
            </a:pPr>
            <a:r>
              <a:rPr lang="en-US" sz="900" b="1" spc="-45" dirty="0">
                <a:solidFill>
                  <a:srgbClr val="990000"/>
                </a:solidFill>
                <a:latin typeface="Arial" panose="020B0604020202020204" pitchFamily="34" charset="0"/>
                <a:cs typeface="Arial" panose="020B0604020202020204" pitchFamily="34" charset="0"/>
              </a:rPr>
              <a:t>Strong instrument:</a:t>
            </a:r>
            <a:r>
              <a:rPr lang="en-US" sz="900" spc="-45" dirty="0">
                <a:solidFill>
                  <a:srgbClr val="990000"/>
                </a:solidFill>
                <a:latin typeface="Arial" panose="020B0604020202020204" pitchFamily="34" charset="0"/>
                <a:cs typeface="Arial" panose="020B0604020202020204" pitchFamily="34" charset="0"/>
              </a:rPr>
              <a:t> Cragg Donald F-Stat &gt; 24</a:t>
            </a:r>
          </a:p>
          <a:p>
            <a:pPr marL="221615" marR="30480" indent="-171450" algn="l">
              <a:lnSpc>
                <a:spcPct val="101000"/>
              </a:lnSpc>
              <a:spcBef>
                <a:spcPts val="600"/>
              </a:spcBef>
              <a:spcAft>
                <a:spcPts val="600"/>
              </a:spcAft>
              <a:buFont typeface="Arial" panose="020B0604020202020204" pitchFamily="34" charset="0"/>
              <a:buChar char="•"/>
              <a:tabLst>
                <a:tab pos="167640" algn="l"/>
              </a:tabLst>
            </a:pPr>
            <a:r>
              <a:rPr lang="en-US" sz="900" b="1" spc="-45" dirty="0">
                <a:solidFill>
                  <a:srgbClr val="990000"/>
                </a:solidFill>
                <a:latin typeface="Arial" panose="020B0604020202020204" pitchFamily="34" charset="0"/>
                <a:cs typeface="Arial" panose="020B0604020202020204" pitchFamily="34" charset="0"/>
              </a:rPr>
              <a:t>First Stage: </a:t>
            </a:r>
            <a:r>
              <a:rPr lang="en-US" sz="900" spc="-45" dirty="0">
                <a:solidFill>
                  <a:srgbClr val="990000"/>
                </a:solidFill>
                <a:latin typeface="Arial" panose="020B0604020202020204" pitchFamily="34" charset="0"/>
                <a:cs typeface="Arial" panose="020B0604020202020204" pitchFamily="34" charset="0"/>
              </a:rPr>
              <a:t>a timing error equivalent to 1% of DR leads to an </a:t>
            </a:r>
            <a:r>
              <a:rPr lang="en-US" sz="900" b="1" spc="-45" dirty="0">
                <a:solidFill>
                  <a:srgbClr val="990000"/>
                </a:solidFill>
                <a:latin typeface="Arial" panose="020B0604020202020204" pitchFamily="34" charset="0"/>
                <a:cs typeface="Arial" panose="020B0604020202020204" pitchFamily="34" charset="0"/>
              </a:rPr>
              <a:t>⬆️</a:t>
            </a:r>
            <a:r>
              <a:rPr lang="en-US" sz="900" spc="-45" dirty="0">
                <a:solidFill>
                  <a:srgbClr val="990000"/>
                </a:solidFill>
                <a:latin typeface="Arial" panose="020B0604020202020204" pitchFamily="34" charset="0"/>
                <a:cs typeface="Arial" panose="020B0604020202020204" pitchFamily="34" charset="0"/>
              </a:rPr>
              <a:t> in cash reserves of to 1.46% DR. </a:t>
            </a:r>
            <a:endParaRPr lang="en-US" sz="900" b="1" dirty="0">
              <a:solidFill>
                <a:srgbClr val="990000"/>
              </a:solidFill>
              <a:latin typeface="Arial" panose="020B0604020202020204" pitchFamily="34" charset="0"/>
              <a:cs typeface="Arial" panose="020B0604020202020204" pitchFamily="34" charset="0"/>
            </a:endParaRPr>
          </a:p>
        </p:txBody>
      </p:sp>
      <p:graphicFrame>
        <p:nvGraphicFramePr>
          <p:cNvPr id="19" name="Table 18">
            <a:extLst>
              <a:ext uri="{FF2B5EF4-FFF2-40B4-BE49-F238E27FC236}">
                <a16:creationId xmlns:a16="http://schemas.microsoft.com/office/drawing/2014/main" id="{72E1D4C5-815F-8EA9-CE12-00F2107C7743}"/>
              </a:ext>
            </a:extLst>
          </p:cNvPr>
          <p:cNvGraphicFramePr>
            <a:graphicFrameLocks noGrp="1"/>
          </p:cNvGraphicFramePr>
          <p:nvPr>
            <p:extLst>
              <p:ext uri="{D42A27DB-BD31-4B8C-83A1-F6EECF244321}">
                <p14:modId xmlns:p14="http://schemas.microsoft.com/office/powerpoint/2010/main" val="559909632"/>
              </p:ext>
            </p:extLst>
          </p:nvPr>
        </p:nvGraphicFramePr>
        <p:xfrm>
          <a:off x="2994536" y="434975"/>
          <a:ext cx="469429" cy="1168800"/>
        </p:xfrm>
        <a:graphic>
          <a:graphicData uri="http://schemas.openxmlformats.org/drawingml/2006/table">
            <a:tbl>
              <a:tblPr firstRow="1" bandRow="1">
                <a:tableStyleId>{5C22544A-7EE6-4342-B048-85BDC9FD1C3A}</a:tableStyleId>
              </a:tblPr>
              <a:tblGrid>
                <a:gridCol w="469429">
                  <a:extLst>
                    <a:ext uri="{9D8B030D-6E8A-4147-A177-3AD203B41FA5}">
                      <a16:colId xmlns:a16="http://schemas.microsoft.com/office/drawing/2014/main" val="1144790362"/>
                    </a:ext>
                  </a:extLst>
                </a:gridCol>
              </a:tblGrid>
              <a:tr h="292200">
                <a:tc>
                  <a:txBody>
                    <a:bodyPr/>
                    <a:lstStyle/>
                    <a:p>
                      <a:r>
                        <a:rPr lang="en-US" sz="700" b="0" dirty="0">
                          <a:solidFill>
                            <a:srgbClr val="690204"/>
                          </a:solidFill>
                          <a:latin typeface="Arial" panose="020B0604020202020204" pitchFamily="34" charset="0"/>
                          <a:cs typeface="Arial" panose="020B0604020202020204" pitchFamily="34" charset="0"/>
                        </a:rPr>
                        <a:t>0.47</a:t>
                      </a: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25516177"/>
                  </a:ext>
                </a:extLst>
              </a:tr>
              <a:tr h="292200">
                <a:tc>
                  <a:txBody>
                    <a:bodyPr/>
                    <a:lstStyle/>
                    <a:p>
                      <a:r>
                        <a:rPr lang="en-US" sz="700" dirty="0">
                          <a:solidFill>
                            <a:srgbClr val="690204"/>
                          </a:solidFill>
                          <a:latin typeface="Arial" panose="020B0604020202020204" pitchFamily="34" charset="0"/>
                          <a:cs typeface="Arial" panose="020B0604020202020204" pitchFamily="34" charset="0"/>
                        </a:rPr>
                        <a:t>0.79</a:t>
                      </a: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9251823"/>
                  </a:ext>
                </a:extLst>
              </a:tr>
              <a:tr h="292200">
                <a:tc>
                  <a:txBody>
                    <a:bodyPr/>
                    <a:lstStyle/>
                    <a:p>
                      <a:r>
                        <a:rPr lang="en-US" sz="700" dirty="0">
                          <a:solidFill>
                            <a:srgbClr val="690204"/>
                          </a:solidFill>
                          <a:latin typeface="Arial" panose="020B0604020202020204" pitchFamily="34" charset="0"/>
                          <a:cs typeface="Arial" panose="020B0604020202020204" pitchFamily="34" charset="0"/>
                        </a:rPr>
                        <a:t>0.51*</a:t>
                      </a: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0849032"/>
                  </a:ext>
                </a:extLst>
              </a:tr>
              <a:tr h="292200">
                <a:tc>
                  <a:txBody>
                    <a:bodyPr/>
                    <a:lstStyle/>
                    <a:p>
                      <a:r>
                        <a:rPr lang="en-US" sz="700" b="1" dirty="0">
                          <a:solidFill>
                            <a:srgbClr val="690204"/>
                          </a:solidFill>
                          <a:latin typeface="Arial" panose="020B0604020202020204" pitchFamily="34" charset="0"/>
                          <a:cs typeface="Arial" panose="020B0604020202020204" pitchFamily="34" charset="0"/>
                        </a:rPr>
                        <a:t>0.60**</a:t>
                      </a: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89028726"/>
                  </a:ext>
                </a:extLst>
              </a:tr>
            </a:tbl>
          </a:graphicData>
        </a:graphic>
      </p:graphicFrame>
      <p:sp>
        <p:nvSpPr>
          <p:cNvPr id="20" name="TextBox 19">
            <a:extLst>
              <a:ext uri="{FF2B5EF4-FFF2-40B4-BE49-F238E27FC236}">
                <a16:creationId xmlns:a16="http://schemas.microsoft.com/office/drawing/2014/main" id="{C702DF2D-AD4A-75AB-809A-82D8CF297158}"/>
              </a:ext>
            </a:extLst>
          </p:cNvPr>
          <p:cNvSpPr txBox="1"/>
          <p:nvPr/>
        </p:nvSpPr>
        <p:spPr>
          <a:xfrm>
            <a:off x="2985749" y="173196"/>
            <a:ext cx="734347" cy="246221"/>
          </a:xfrm>
          <a:prstGeom prst="rect">
            <a:avLst/>
          </a:prstGeom>
          <a:noFill/>
        </p:spPr>
        <p:txBody>
          <a:bodyPr wrap="square">
            <a:spAutoFit/>
          </a:bodyPr>
          <a:lstStyle/>
          <a:p>
            <a:r>
              <a:rPr lang="en-US" sz="500" b="1" dirty="0">
                <a:solidFill>
                  <a:srgbClr val="690204"/>
                </a:solidFill>
                <a:latin typeface="Arial" panose="020B0604020202020204" pitchFamily="34" charset="0"/>
                <a:cs typeface="Arial" panose="020B0604020202020204" pitchFamily="34" charset="0"/>
              </a:rPr>
              <a:t>IV Implied Elasticity</a:t>
            </a:r>
          </a:p>
        </p:txBody>
      </p:sp>
    </p:spTree>
    <p:extLst>
      <p:ext uri="{BB962C8B-B14F-4D97-AF65-F5344CB8AC3E}">
        <p14:creationId xmlns:p14="http://schemas.microsoft.com/office/powerpoint/2010/main" val="1861120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BD8C11E8-8F5A-8D66-21E5-CE665ED9E94D}"/>
              </a:ext>
            </a:extLst>
          </p:cNvPr>
          <p:cNvSpPr txBox="1"/>
          <p:nvPr/>
        </p:nvSpPr>
        <p:spPr>
          <a:xfrm>
            <a:off x="409574" y="718221"/>
            <a:ext cx="3759404" cy="135293"/>
          </a:xfrm>
          <a:prstGeom prst="rect">
            <a:avLst/>
          </a:prstGeom>
        </p:spPr>
        <p:txBody>
          <a:bodyPr vert="horz" wrap="square" lIns="0" tIns="12065" rIns="0" bIns="0" rtlCol="0">
            <a:spAutoFit/>
          </a:bodyPr>
          <a:lstStyle/>
          <a:p>
            <a:pPr marL="12700">
              <a:spcBef>
                <a:spcPts val="95"/>
              </a:spcBef>
            </a:pPr>
            <a:r>
              <a:rPr sz="800" b="1" spc="-10" dirty="0">
                <a:solidFill>
                  <a:srgbClr val="3333B2"/>
                </a:solidFill>
                <a:latin typeface="Arial"/>
                <a:cs typeface="Arial"/>
              </a:rPr>
              <a:t>Table:</a:t>
            </a:r>
            <a:r>
              <a:rPr sz="800" b="1" spc="45" dirty="0">
                <a:solidFill>
                  <a:srgbClr val="3333B2"/>
                </a:solidFill>
                <a:latin typeface="Arial"/>
                <a:cs typeface="Arial"/>
              </a:rPr>
              <a:t> </a:t>
            </a:r>
            <a:r>
              <a:rPr lang="en-US" sz="800" dirty="0">
                <a:latin typeface="Arial"/>
                <a:cs typeface="Arial"/>
              </a:rPr>
              <a:t>Instrument Validity: Effect of FGP Errors on Local Economic Activity</a:t>
            </a:r>
            <a:endParaRPr sz="800" dirty="0">
              <a:latin typeface="Arial"/>
              <a:cs typeface="Arial"/>
            </a:endParaRPr>
          </a:p>
        </p:txBody>
      </p:sp>
      <p:sp>
        <p:nvSpPr>
          <p:cNvPr id="9" name="object 5">
            <a:extLst>
              <a:ext uri="{FF2B5EF4-FFF2-40B4-BE49-F238E27FC236}">
                <a16:creationId xmlns:a16="http://schemas.microsoft.com/office/drawing/2014/main" id="{A64700E3-F485-FF30-BB8B-23AD1463271C}"/>
              </a:ext>
            </a:extLst>
          </p:cNvPr>
          <p:cNvSpPr txBox="1"/>
          <p:nvPr/>
        </p:nvSpPr>
        <p:spPr>
          <a:xfrm>
            <a:off x="147494" y="2873375"/>
            <a:ext cx="5989986" cy="278731"/>
          </a:xfrm>
          <a:prstGeom prst="rect">
            <a:avLst/>
          </a:prstGeom>
        </p:spPr>
        <p:txBody>
          <a:bodyPr vert="horz" wrap="square" lIns="0" tIns="17145" rIns="0" bIns="0" rtlCol="0">
            <a:spAutoFit/>
          </a:bodyPr>
          <a:lstStyle/>
          <a:p>
            <a:pPr marL="12700" marR="5080">
              <a:lnSpc>
                <a:spcPts val="700"/>
              </a:lnSpc>
              <a:spcBef>
                <a:spcPts val="135"/>
              </a:spcBef>
            </a:pPr>
            <a:r>
              <a:rPr lang="en-US" sz="500" b="1" dirty="0">
                <a:latin typeface="Arial"/>
                <a:cs typeface="Arial"/>
              </a:rPr>
              <a:t>Notes: </a:t>
            </a:r>
            <a:r>
              <a:rPr lang="en-US" sz="500" dirty="0">
                <a:latin typeface="Arial"/>
                <a:cs typeface="Arial"/>
              </a:rPr>
              <a:t>These panels show the results from estimating Equation 9 across different subsets of the data set. In this case, with observations from each quarter of the calendar year. All coefficients correspond to the 2SLS specification with controls, state and quarter-by-year fixed effects. All the dependent, independent, and instrumental variables are expressed as a percentage of each state’s average discretionary revenues (DR) from 2009-2016. Time FE = Quarter-Year FE. Standard errors clustered by state. Significance level: +p &lt; 0.10, *p &lt; 0.05 , ** p &lt; 0.01 , *** p &lt; 0.001</a:t>
            </a:r>
          </a:p>
        </p:txBody>
      </p:sp>
      <p:sp>
        <p:nvSpPr>
          <p:cNvPr id="2" name="TextBox 1">
            <a:extLst>
              <a:ext uri="{FF2B5EF4-FFF2-40B4-BE49-F238E27FC236}">
                <a16:creationId xmlns:a16="http://schemas.microsoft.com/office/drawing/2014/main" id="{8ECE5494-56C8-337F-FBDB-2C7CD7B649E4}"/>
              </a:ext>
            </a:extLst>
          </p:cNvPr>
          <p:cNvSpPr txBox="1"/>
          <p:nvPr/>
        </p:nvSpPr>
        <p:spPr>
          <a:xfrm>
            <a:off x="0" y="20221"/>
            <a:ext cx="6324600" cy="338554"/>
          </a:xfrm>
          <a:prstGeom prst="rect">
            <a:avLst/>
          </a:prstGeom>
          <a:noFill/>
        </p:spPr>
        <p:txBody>
          <a:bodyPr wrap="square">
            <a:spAutoFit/>
          </a:bodyPr>
          <a:lstStyle/>
          <a:p>
            <a:pPr marL="50801" algn="l">
              <a:spcBef>
                <a:spcPts val="95"/>
              </a:spcBef>
              <a:tabLst>
                <a:tab pos="167640" algn="l"/>
              </a:tabLst>
            </a:pPr>
            <a:r>
              <a:rPr lang="en-US" sz="1600" b="1" dirty="0">
                <a:solidFill>
                  <a:srgbClr val="690204"/>
                </a:solidFill>
                <a:latin typeface="Arial" panose="020B0604020202020204" pitchFamily="34" charset="0"/>
                <a:cs typeface="Arial" panose="020B0604020202020204" pitchFamily="34" charset="0"/>
              </a:rPr>
              <a:t>FGP Errors do not predict state economic activity. </a:t>
            </a:r>
          </a:p>
        </p:txBody>
      </p:sp>
      <p:graphicFrame>
        <p:nvGraphicFramePr>
          <p:cNvPr id="5" name="Table 4">
            <a:extLst>
              <a:ext uri="{FF2B5EF4-FFF2-40B4-BE49-F238E27FC236}">
                <a16:creationId xmlns:a16="http://schemas.microsoft.com/office/drawing/2014/main" id="{A3E3EE02-EC9E-31AD-D7BC-340E3353C49C}"/>
              </a:ext>
            </a:extLst>
          </p:cNvPr>
          <p:cNvGraphicFramePr>
            <a:graphicFrameLocks noGrp="1"/>
          </p:cNvGraphicFramePr>
          <p:nvPr>
            <p:extLst>
              <p:ext uri="{D42A27DB-BD31-4B8C-83A1-F6EECF244321}">
                <p14:modId xmlns:p14="http://schemas.microsoft.com/office/powerpoint/2010/main" val="2983677326"/>
              </p:ext>
            </p:extLst>
          </p:nvPr>
        </p:nvGraphicFramePr>
        <p:xfrm>
          <a:off x="409574" y="886589"/>
          <a:ext cx="5334001" cy="1953711"/>
        </p:xfrm>
        <a:graphic>
          <a:graphicData uri="http://schemas.openxmlformats.org/drawingml/2006/table">
            <a:tbl>
              <a:tblPr firstRow="1" firstCol="1" lastRow="1" lastCol="1" bandRow="1" bandCol="1"/>
              <a:tblGrid>
                <a:gridCol w="2637989">
                  <a:extLst>
                    <a:ext uri="{9D8B030D-6E8A-4147-A177-3AD203B41FA5}">
                      <a16:colId xmlns:a16="http://schemas.microsoft.com/office/drawing/2014/main" val="2365279943"/>
                    </a:ext>
                  </a:extLst>
                </a:gridCol>
                <a:gridCol w="674003">
                  <a:extLst>
                    <a:ext uri="{9D8B030D-6E8A-4147-A177-3AD203B41FA5}">
                      <a16:colId xmlns:a16="http://schemas.microsoft.com/office/drawing/2014/main" val="2420451841"/>
                    </a:ext>
                  </a:extLst>
                </a:gridCol>
                <a:gridCol w="674003">
                  <a:extLst>
                    <a:ext uri="{9D8B030D-6E8A-4147-A177-3AD203B41FA5}">
                      <a16:colId xmlns:a16="http://schemas.microsoft.com/office/drawing/2014/main" val="35899715"/>
                    </a:ext>
                  </a:extLst>
                </a:gridCol>
                <a:gridCol w="674003">
                  <a:extLst>
                    <a:ext uri="{9D8B030D-6E8A-4147-A177-3AD203B41FA5}">
                      <a16:colId xmlns:a16="http://schemas.microsoft.com/office/drawing/2014/main" val="3008995102"/>
                    </a:ext>
                  </a:extLst>
                </a:gridCol>
                <a:gridCol w="674003">
                  <a:extLst>
                    <a:ext uri="{9D8B030D-6E8A-4147-A177-3AD203B41FA5}">
                      <a16:colId xmlns:a16="http://schemas.microsoft.com/office/drawing/2014/main" val="500597512"/>
                    </a:ext>
                  </a:extLst>
                </a:gridCol>
              </a:tblGrid>
              <a:tr h="91440">
                <a:tc>
                  <a:txBody>
                    <a:bodyPr/>
                    <a:lstStyle/>
                    <a:p>
                      <a:pPr marL="75565" marR="0" algn="l">
                        <a:lnSpc>
                          <a:spcPts val="105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Dependent</a:t>
                      </a:r>
                      <a:r>
                        <a:rPr lang="en-US" sz="900" spc="80">
                          <a:effectLst/>
                          <a:latin typeface="Cambria" panose="02040503050406030204" pitchFamily="18" charset="0"/>
                          <a:ea typeface="Cambria" panose="02040503050406030204" pitchFamily="18" charset="0"/>
                          <a:cs typeface="Cambria" panose="02040503050406030204" pitchFamily="18" charset="0"/>
                        </a:rPr>
                        <a:t> </a:t>
                      </a:r>
                      <a:r>
                        <a:rPr lang="en-US" sz="900" spc="-10">
                          <a:effectLst/>
                          <a:latin typeface="Cambria" panose="02040503050406030204" pitchFamily="18" charset="0"/>
                          <a:ea typeface="Cambria" panose="02040503050406030204" pitchFamily="18" charset="0"/>
                          <a:cs typeface="Cambria" panose="02040503050406030204" pitchFamily="18" charset="0"/>
                        </a:rPr>
                        <a:t>Variable</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540" marR="1270" algn="ctr">
                        <a:lnSpc>
                          <a:spcPts val="105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540" marR="1905" algn="ctr">
                        <a:lnSpc>
                          <a:spcPts val="105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(2)</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540" marR="1905" algn="ctr">
                        <a:lnSpc>
                          <a:spcPts val="105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(3)</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540" marR="2540" algn="ctr">
                        <a:lnSpc>
                          <a:spcPts val="105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11981390"/>
                  </a:ext>
                </a:extLst>
              </a:tr>
              <a:tr h="91440">
                <a:tc>
                  <a:txBody>
                    <a:bodyPr/>
                    <a:lstStyle/>
                    <a:p>
                      <a:pPr marL="75565" marR="0" algn="l">
                        <a:lnSpc>
                          <a:spcPts val="1025"/>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Unemployment</a:t>
                      </a:r>
                      <a:r>
                        <a:rPr lang="en-US" sz="900" spc="15" dirty="0">
                          <a:effectLst/>
                          <a:latin typeface="Cambria" panose="02040503050406030204" pitchFamily="18" charset="0"/>
                          <a:ea typeface="Cambria" panose="02040503050406030204" pitchFamily="18" charset="0"/>
                          <a:cs typeface="Cambria" panose="02040503050406030204" pitchFamily="18" charset="0"/>
                        </a:rPr>
                        <a:t> </a:t>
                      </a:r>
                      <a:r>
                        <a:rPr lang="en-US" sz="900" spc="-20" dirty="0">
                          <a:effectLst/>
                          <a:latin typeface="Cambria" panose="02040503050406030204" pitchFamily="18" charset="0"/>
                          <a:ea typeface="Cambria" panose="02040503050406030204" pitchFamily="18" charset="0"/>
                          <a:cs typeface="Cambria" panose="02040503050406030204" pitchFamily="18" charset="0"/>
                        </a:rPr>
                        <a:t>Rate</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1905" algn="ctr">
                        <a:lnSpc>
                          <a:spcPts val="10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0.084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1905" algn="ctr">
                        <a:lnSpc>
                          <a:spcPts val="10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0.044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2540" algn="ctr">
                        <a:lnSpc>
                          <a:spcPts val="10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0.031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2540" algn="ctr">
                        <a:lnSpc>
                          <a:spcPts val="10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0.006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107602810"/>
                  </a:ext>
                </a:extLst>
              </a:tr>
              <a:tr h="91440">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(0.076)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(0.036)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(0.023)</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(0.024)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679423848"/>
                  </a:ext>
                </a:extLst>
              </a:tr>
              <a:tr h="91440">
                <a:tc>
                  <a:txBody>
                    <a:bodyPr/>
                    <a:lstStyle/>
                    <a:p>
                      <a:pPr marL="75565" marR="0" algn="l">
                        <a:lnSpc>
                          <a:spcPts val="1095"/>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Active</a:t>
                      </a:r>
                      <a:r>
                        <a:rPr lang="en-US" sz="900" spc="80" dirty="0">
                          <a:effectLst/>
                          <a:latin typeface="Cambria" panose="02040503050406030204" pitchFamily="18" charset="0"/>
                          <a:ea typeface="Cambria" panose="02040503050406030204" pitchFamily="18" charset="0"/>
                          <a:cs typeface="Cambria" panose="02040503050406030204" pitchFamily="18" charset="0"/>
                        </a:rPr>
                        <a:t> </a:t>
                      </a:r>
                      <a:r>
                        <a:rPr lang="en-US" sz="900" dirty="0">
                          <a:effectLst/>
                          <a:latin typeface="Cambria" panose="02040503050406030204" pitchFamily="18" charset="0"/>
                          <a:ea typeface="Cambria" panose="02040503050406030204" pitchFamily="18" charset="0"/>
                          <a:cs typeface="Cambria" panose="02040503050406030204" pitchFamily="18" charset="0"/>
                        </a:rPr>
                        <a:t>Taxpayers</a:t>
                      </a:r>
                      <a:r>
                        <a:rPr lang="en-US" sz="900" spc="80" dirty="0">
                          <a:effectLst/>
                          <a:latin typeface="Cambria" panose="02040503050406030204" pitchFamily="18" charset="0"/>
                          <a:ea typeface="Cambria" panose="02040503050406030204" pitchFamily="18" charset="0"/>
                          <a:cs typeface="Cambria" panose="02040503050406030204" pitchFamily="18" charset="0"/>
                        </a:rPr>
                        <a:t> </a:t>
                      </a:r>
                      <a:r>
                        <a:rPr lang="en-US" sz="900" dirty="0">
                          <a:effectLst/>
                          <a:latin typeface="Cambria" panose="02040503050406030204" pitchFamily="18" charset="0"/>
                          <a:ea typeface="Cambria" panose="02040503050406030204" pitchFamily="18" charset="0"/>
                          <a:cs typeface="Cambria" panose="02040503050406030204" pitchFamily="18" charset="0"/>
                        </a:rPr>
                        <a:t>(%</a:t>
                      </a:r>
                      <a:r>
                        <a:rPr lang="en-US" sz="900" spc="80" dirty="0">
                          <a:effectLst/>
                          <a:latin typeface="Cambria" panose="02040503050406030204" pitchFamily="18" charset="0"/>
                          <a:ea typeface="Cambria" panose="02040503050406030204" pitchFamily="18" charset="0"/>
                          <a:cs typeface="Cambria" panose="02040503050406030204" pitchFamily="18" charset="0"/>
                        </a:rPr>
                        <a:t> </a:t>
                      </a:r>
                      <a:r>
                        <a:rPr lang="en-US" sz="900" spc="-10" dirty="0">
                          <a:effectLst/>
                          <a:latin typeface="Cambria" panose="02040503050406030204" pitchFamily="18" charset="0"/>
                          <a:ea typeface="Cambria" panose="02040503050406030204" pitchFamily="18" charset="0"/>
                          <a:cs typeface="Cambria" panose="02040503050406030204" pitchFamily="18" charset="0"/>
                        </a:rPr>
                        <a:t>Population)</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0.067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0.158</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a:t>
                      </a:r>
                      <a:r>
                        <a:rPr lang="en-US" sz="900" spc="-10">
                          <a:effectLst/>
                          <a:latin typeface="Cambria" panose="02040503050406030204" pitchFamily="18" charset="0"/>
                          <a:ea typeface="Cambria" panose="02040503050406030204" pitchFamily="18" charset="0"/>
                          <a:cs typeface="Cambria" panose="02040503050406030204" pitchFamily="18" charset="0"/>
                        </a:rPr>
                        <a:t>0.024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0.000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276777496"/>
                  </a:ext>
                </a:extLst>
              </a:tr>
              <a:tr h="91440">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(0.460)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(0.226)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(0.041)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(0.031)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26935933"/>
                  </a:ext>
                </a:extLst>
              </a:tr>
              <a:tr h="91440">
                <a:tc>
                  <a:txBody>
                    <a:bodyPr/>
                    <a:lstStyle/>
                    <a:p>
                      <a:pPr marL="75565" marR="0" algn="l">
                        <a:lnSpc>
                          <a:spcPts val="109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Industrial</a:t>
                      </a:r>
                      <a:r>
                        <a:rPr lang="en-US" sz="900" spc="165">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Activity</a:t>
                      </a:r>
                      <a:r>
                        <a:rPr lang="en-US" sz="900" spc="170">
                          <a:effectLst/>
                          <a:latin typeface="Cambria" panose="02040503050406030204" pitchFamily="18" charset="0"/>
                          <a:ea typeface="Cambria" panose="02040503050406030204" pitchFamily="18" charset="0"/>
                          <a:cs typeface="Cambria" panose="02040503050406030204" pitchFamily="18" charset="0"/>
                        </a:rPr>
                        <a:t> </a:t>
                      </a:r>
                      <a:r>
                        <a:rPr lang="en-US" sz="900" spc="-10">
                          <a:effectLst/>
                          <a:latin typeface="Cambria" panose="02040503050406030204" pitchFamily="18" charset="0"/>
                          <a:ea typeface="Cambria" panose="02040503050406030204" pitchFamily="18" charset="0"/>
                          <a:cs typeface="Cambria" panose="02040503050406030204" pitchFamily="18" charset="0"/>
                        </a:rPr>
                        <a:t>Index</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0.067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0.158</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a:t>
                      </a:r>
                      <a:r>
                        <a:rPr lang="en-US" sz="900" spc="-10">
                          <a:effectLst/>
                          <a:latin typeface="Cambria" panose="02040503050406030204" pitchFamily="18" charset="0"/>
                          <a:ea typeface="Cambria" panose="02040503050406030204" pitchFamily="18" charset="0"/>
                          <a:cs typeface="Cambria" panose="02040503050406030204" pitchFamily="18" charset="0"/>
                        </a:rPr>
                        <a:t>0.024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0.000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851412731"/>
                  </a:ext>
                </a:extLst>
              </a:tr>
              <a:tr h="91440">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(0.460)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(0.226)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(0.041)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(0.031)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4247449494"/>
                  </a:ext>
                </a:extLst>
              </a:tr>
              <a:tr h="91440">
                <a:tc>
                  <a:txBody>
                    <a:bodyPr/>
                    <a:lstStyle/>
                    <a:p>
                      <a:pPr marL="75565" marR="0" algn="l">
                        <a:lnSpc>
                          <a:spcPts val="1095"/>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Quarterly</a:t>
                      </a:r>
                      <a:r>
                        <a:rPr lang="en-US" sz="900" spc="175" dirty="0">
                          <a:effectLst/>
                          <a:latin typeface="Cambria" panose="02040503050406030204" pitchFamily="18" charset="0"/>
                          <a:ea typeface="Cambria" panose="02040503050406030204" pitchFamily="18" charset="0"/>
                          <a:cs typeface="Cambria" panose="02040503050406030204" pitchFamily="18" charset="0"/>
                        </a:rPr>
                        <a:t> </a:t>
                      </a:r>
                      <a:r>
                        <a:rPr lang="en-US" sz="900" dirty="0">
                          <a:effectLst/>
                          <a:latin typeface="Cambria" panose="02040503050406030204" pitchFamily="18" charset="0"/>
                          <a:ea typeface="Cambria" panose="02040503050406030204" pitchFamily="18" charset="0"/>
                          <a:cs typeface="Cambria" panose="02040503050406030204" pitchFamily="18" charset="0"/>
                        </a:rPr>
                        <a:t>Economic</a:t>
                      </a:r>
                      <a:r>
                        <a:rPr lang="en-US" sz="900" spc="180" dirty="0">
                          <a:effectLst/>
                          <a:latin typeface="Cambria" panose="02040503050406030204" pitchFamily="18" charset="0"/>
                          <a:ea typeface="Cambria" panose="02040503050406030204" pitchFamily="18" charset="0"/>
                          <a:cs typeface="Cambria" panose="02040503050406030204" pitchFamily="18" charset="0"/>
                        </a:rPr>
                        <a:t> </a:t>
                      </a:r>
                      <a:r>
                        <a:rPr lang="en-US" sz="900" dirty="0">
                          <a:effectLst/>
                          <a:latin typeface="Cambria" panose="02040503050406030204" pitchFamily="18" charset="0"/>
                          <a:ea typeface="Cambria" panose="02040503050406030204" pitchFamily="18" charset="0"/>
                          <a:cs typeface="Cambria" panose="02040503050406030204" pitchFamily="18" charset="0"/>
                        </a:rPr>
                        <a:t>Activity</a:t>
                      </a:r>
                      <a:r>
                        <a:rPr lang="en-US" sz="900" spc="175" dirty="0">
                          <a:effectLst/>
                          <a:latin typeface="Cambria" panose="02040503050406030204" pitchFamily="18" charset="0"/>
                          <a:ea typeface="Cambria" panose="02040503050406030204" pitchFamily="18" charset="0"/>
                          <a:cs typeface="Cambria" panose="02040503050406030204" pitchFamily="18" charset="0"/>
                        </a:rPr>
                        <a:t> </a:t>
                      </a:r>
                      <a:r>
                        <a:rPr lang="en-US" sz="900" spc="-10" dirty="0">
                          <a:effectLst/>
                          <a:latin typeface="Cambria" panose="02040503050406030204" pitchFamily="18" charset="0"/>
                          <a:ea typeface="Cambria" panose="02040503050406030204" pitchFamily="18" charset="0"/>
                          <a:cs typeface="Cambria" panose="02040503050406030204" pitchFamily="18" charset="0"/>
                        </a:rPr>
                        <a:t>Index</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0.475*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0.381*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0.140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0.133</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801936035"/>
                  </a:ext>
                </a:extLst>
              </a:tr>
              <a:tr h="91440">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(0.178)</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(0.169)</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(0.237)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(0.199)</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740455468"/>
                  </a:ext>
                </a:extLst>
              </a:tr>
              <a:tr h="91440">
                <a:tc>
                  <a:txBody>
                    <a:bodyPr/>
                    <a:lstStyle/>
                    <a:p>
                      <a:pPr marL="75565" marR="0" algn="l">
                        <a:lnSpc>
                          <a:spcPts val="109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Informal</a:t>
                      </a:r>
                      <a:r>
                        <a:rPr lang="en-US" sz="900" spc="8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Labor</a:t>
                      </a:r>
                      <a:r>
                        <a:rPr lang="en-US" sz="900" spc="85">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a:t>
                      </a:r>
                      <a:r>
                        <a:rPr lang="en-US" sz="900" spc="85">
                          <a:effectLst/>
                          <a:latin typeface="Cambria" panose="02040503050406030204" pitchFamily="18" charset="0"/>
                          <a:ea typeface="Cambria" panose="02040503050406030204" pitchFamily="18" charset="0"/>
                          <a:cs typeface="Cambria" panose="02040503050406030204" pitchFamily="18" charset="0"/>
                        </a:rPr>
                        <a:t> </a:t>
                      </a:r>
                      <a:r>
                        <a:rPr lang="en-US" sz="900" spc="-10">
                          <a:effectLst/>
                          <a:latin typeface="Cambria" panose="02040503050406030204" pitchFamily="18" charset="0"/>
                          <a:ea typeface="Cambria" panose="02040503050406030204" pitchFamily="18" charset="0"/>
                          <a:cs typeface="Cambria" panose="02040503050406030204" pitchFamily="18" charset="0"/>
                        </a:rPr>
                        <a:t>Population)</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a:t>
                      </a:r>
                      <a:r>
                        <a:rPr lang="en-US" sz="900" spc="-10">
                          <a:effectLst/>
                          <a:latin typeface="Cambria" panose="02040503050406030204" pitchFamily="18" charset="0"/>
                          <a:ea typeface="Cambria" panose="02040503050406030204" pitchFamily="18" charset="0"/>
                          <a:cs typeface="Cambria" panose="02040503050406030204" pitchFamily="18" charset="0"/>
                        </a:rPr>
                        <a:t>0.063</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0.002</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0.006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0.005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724078526"/>
                  </a:ext>
                </a:extLst>
              </a:tr>
              <a:tr h="91440">
                <a:tc>
                  <a:txBody>
                    <a:bodyPr/>
                    <a:lstStyle/>
                    <a:p>
                      <a:pPr marL="0" marR="0" algn="l">
                        <a:lnSpc>
                          <a:spcPts val="1095"/>
                        </a:lnSpc>
                        <a:spcBef>
                          <a:spcPts val="0"/>
                        </a:spcBef>
                        <a:spcAft>
                          <a:spcPts val="0"/>
                        </a:spcAft>
                      </a:pPr>
                      <a:r>
                        <a:rPr lang="en-US" sz="800">
                          <a:effectLst/>
                          <a:latin typeface="Times New Roman" panose="02020603050405020304" pitchFamily="18" charset="0"/>
                          <a:ea typeface="Cambria" panose="02040503050406030204" pitchFamily="18" charset="0"/>
                          <a:cs typeface="Cambria" panose="02040503050406030204" pitchFamily="18" charset="0"/>
                        </a:rPr>
                        <a:t> </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(0.048)</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(0.040)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(0.022)</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(0.018)</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31680689"/>
                  </a:ext>
                </a:extLst>
              </a:tr>
              <a:tr h="91440">
                <a:tc>
                  <a:txBody>
                    <a:bodyPr/>
                    <a:lstStyle/>
                    <a:p>
                      <a:pPr marL="75565" marR="0" algn="l">
                        <a:lnSpc>
                          <a:spcPts val="10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Num.Obs.</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2540" algn="ctr">
                        <a:lnSpc>
                          <a:spcPts val="10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597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2540" algn="ctr">
                        <a:lnSpc>
                          <a:spcPts val="10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597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2540" algn="ctr">
                        <a:lnSpc>
                          <a:spcPts val="10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597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3175" algn="ctr">
                        <a:lnSpc>
                          <a:spcPts val="10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597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4178687942"/>
                  </a:ext>
                </a:extLst>
              </a:tr>
              <a:tr h="91440">
                <a:tc>
                  <a:txBody>
                    <a:bodyPr/>
                    <a:lstStyle/>
                    <a:p>
                      <a:pPr marL="75565" marR="0" algn="l">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Controls</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1270" algn="ctr">
                        <a:lnSpc>
                          <a:spcPts val="109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No</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1905" algn="ctr">
                        <a:lnSpc>
                          <a:spcPts val="109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Yes</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1905" algn="ctr">
                        <a:lnSpc>
                          <a:spcPts val="109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No</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Yes</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640331515"/>
                  </a:ext>
                </a:extLst>
              </a:tr>
              <a:tr h="91440">
                <a:tc>
                  <a:txBody>
                    <a:bodyPr/>
                    <a:lstStyle/>
                    <a:p>
                      <a:pPr marL="75565" marR="0" algn="l">
                        <a:lnSpc>
                          <a:spcPts val="1095"/>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State</a:t>
                      </a:r>
                      <a:r>
                        <a:rPr lang="en-US" sz="900" spc="-20" dirty="0">
                          <a:effectLst/>
                          <a:latin typeface="Cambria" panose="02040503050406030204" pitchFamily="18" charset="0"/>
                          <a:ea typeface="Cambria" panose="02040503050406030204" pitchFamily="18" charset="0"/>
                          <a:cs typeface="Cambria" panose="02040503050406030204" pitchFamily="18" charset="0"/>
                        </a:rPr>
                        <a:t> </a:t>
                      </a:r>
                      <a:r>
                        <a:rPr lang="en-US" sz="900" spc="-25" dirty="0">
                          <a:effectLst/>
                          <a:latin typeface="Cambria" panose="02040503050406030204" pitchFamily="18" charset="0"/>
                          <a:ea typeface="Cambria" panose="02040503050406030204" pitchFamily="18" charset="0"/>
                          <a:cs typeface="Cambria" panose="02040503050406030204" pitchFamily="18" charset="0"/>
                        </a:rPr>
                        <a:t>FE</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1905" algn="ctr">
                        <a:lnSpc>
                          <a:spcPts val="109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No</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1905" algn="ctr">
                        <a:lnSpc>
                          <a:spcPts val="109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No</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1905" algn="ctr">
                        <a:lnSpc>
                          <a:spcPts val="109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Yes</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Yes</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3322656681"/>
                  </a:ext>
                </a:extLst>
              </a:tr>
              <a:tr h="91440">
                <a:tc>
                  <a:txBody>
                    <a:bodyPr/>
                    <a:lstStyle/>
                    <a:p>
                      <a:pPr marL="75565" marR="0" algn="l">
                        <a:lnSpc>
                          <a:spcPts val="1125"/>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Time</a:t>
                      </a:r>
                      <a:r>
                        <a:rPr lang="en-US" sz="900" spc="40" dirty="0">
                          <a:effectLst/>
                          <a:latin typeface="Cambria" panose="02040503050406030204" pitchFamily="18" charset="0"/>
                          <a:ea typeface="Cambria" panose="02040503050406030204" pitchFamily="18" charset="0"/>
                          <a:cs typeface="Cambria" panose="02040503050406030204" pitchFamily="18" charset="0"/>
                        </a:rPr>
                        <a:t> </a:t>
                      </a:r>
                      <a:r>
                        <a:rPr lang="en-US" sz="900" spc="-25" dirty="0">
                          <a:effectLst/>
                          <a:latin typeface="Cambria" panose="02040503050406030204" pitchFamily="18" charset="0"/>
                          <a:ea typeface="Cambria" panose="02040503050406030204" pitchFamily="18" charset="0"/>
                          <a:cs typeface="Cambria" panose="02040503050406030204" pitchFamily="18" charset="0"/>
                        </a:rPr>
                        <a:t>FE</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1905" algn="ctr">
                        <a:lnSpc>
                          <a:spcPts val="1125"/>
                        </a:lnSpc>
                        <a:spcBef>
                          <a:spcPts val="0"/>
                        </a:spcBef>
                        <a:spcAft>
                          <a:spcPts val="0"/>
                        </a:spcAft>
                      </a:pPr>
                      <a:r>
                        <a:rPr lang="en-US" sz="900" spc="-25" dirty="0">
                          <a:effectLst/>
                          <a:latin typeface="Cambria" panose="02040503050406030204" pitchFamily="18" charset="0"/>
                          <a:ea typeface="Cambria" panose="02040503050406030204" pitchFamily="18" charset="0"/>
                          <a:cs typeface="Cambria" panose="02040503050406030204" pitchFamily="18" charset="0"/>
                        </a:rPr>
                        <a:t>Yes</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1905" algn="ctr">
                        <a:lnSpc>
                          <a:spcPts val="11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Yes</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Yes</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900" spc="-25" dirty="0">
                          <a:effectLst/>
                          <a:latin typeface="Cambria" panose="02040503050406030204" pitchFamily="18" charset="0"/>
                          <a:ea typeface="Cambria" panose="02040503050406030204" pitchFamily="18" charset="0"/>
                          <a:cs typeface="Cambria" panose="02040503050406030204" pitchFamily="18" charset="0"/>
                        </a:rPr>
                        <a:t>Yes</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57728186"/>
                  </a:ext>
                </a:extLst>
              </a:tr>
            </a:tbl>
          </a:graphicData>
        </a:graphic>
      </p:graphicFrame>
      <p:sp>
        <p:nvSpPr>
          <p:cNvPr id="3" name="object 3">
            <a:extLst>
              <a:ext uri="{FF2B5EF4-FFF2-40B4-BE49-F238E27FC236}">
                <a16:creationId xmlns:a16="http://schemas.microsoft.com/office/drawing/2014/main" id="{58ED5596-1B0F-36CC-9F6E-36F6E6A1CB94}"/>
              </a:ext>
            </a:extLst>
          </p:cNvPr>
          <p:cNvSpPr txBox="1"/>
          <p:nvPr/>
        </p:nvSpPr>
        <p:spPr>
          <a:xfrm>
            <a:off x="32508" y="430537"/>
            <a:ext cx="5928483" cy="156838"/>
          </a:xfrm>
          <a:prstGeom prst="rect">
            <a:avLst/>
          </a:prstGeom>
        </p:spPr>
        <p:txBody>
          <a:bodyPr vert="horz" wrap="square" lIns="0" tIns="12065" rIns="0" bIns="0" rtlCol="0">
            <a:spAutoFit/>
          </a:bodyPr>
          <a:lstStyle/>
          <a:p>
            <a:pPr marL="50165" marR="30480">
              <a:lnSpc>
                <a:spcPct val="114000"/>
              </a:lnSpc>
              <a:spcBef>
                <a:spcPts val="600"/>
              </a:spcBef>
              <a:spcAft>
                <a:spcPts val="600"/>
              </a:spcAft>
              <a:tabLst>
                <a:tab pos="167640" algn="l"/>
              </a:tabLst>
            </a:pPr>
            <a:r>
              <a:rPr lang="en-US" sz="900" b="1" dirty="0">
                <a:latin typeface="Arial" panose="020B0604020202020204" pitchFamily="34" charset="0"/>
                <a:cs typeface="Arial" panose="020B0604020202020204" pitchFamily="34" charset="0"/>
              </a:rPr>
              <a:t>Exclusion Restriction: </a:t>
            </a:r>
            <a:r>
              <a:rPr lang="en-US" sz="900" dirty="0">
                <a:latin typeface="Arial" panose="020B0604020202020204" pitchFamily="34" charset="0"/>
                <a:cs typeface="Arial" panose="020B0604020202020204" pitchFamily="34" charset="0"/>
              </a:rPr>
              <a:t>FGP errors only influence short-term debt via cash-reserves. </a:t>
            </a:r>
          </a:p>
        </p:txBody>
      </p:sp>
    </p:spTree>
    <p:extLst>
      <p:ext uri="{BB962C8B-B14F-4D97-AF65-F5344CB8AC3E}">
        <p14:creationId xmlns:p14="http://schemas.microsoft.com/office/powerpoint/2010/main" val="1647493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E6BDE4D4-AC7D-8657-B7EE-8F450BBDAF58}"/>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Mechanisms</a:t>
            </a:r>
          </a:p>
        </p:txBody>
      </p:sp>
      <p:graphicFrame>
        <p:nvGraphicFramePr>
          <p:cNvPr id="2" name="Table 1">
            <a:extLst>
              <a:ext uri="{FF2B5EF4-FFF2-40B4-BE49-F238E27FC236}">
                <a16:creationId xmlns:a16="http://schemas.microsoft.com/office/drawing/2014/main" id="{0E4BA32E-E192-5220-1D2D-0E7960F74755}"/>
              </a:ext>
            </a:extLst>
          </p:cNvPr>
          <p:cNvGraphicFramePr>
            <a:graphicFrameLocks noGrp="1"/>
          </p:cNvGraphicFramePr>
          <p:nvPr>
            <p:extLst>
              <p:ext uri="{D42A27DB-BD31-4B8C-83A1-F6EECF244321}">
                <p14:modId xmlns:p14="http://schemas.microsoft.com/office/powerpoint/2010/main" val="217031535"/>
              </p:ext>
            </p:extLst>
          </p:nvPr>
        </p:nvGraphicFramePr>
        <p:xfrm>
          <a:off x="1136817" y="1145735"/>
          <a:ext cx="4114800" cy="1280160"/>
        </p:xfrm>
        <a:graphic>
          <a:graphicData uri="http://schemas.openxmlformats.org/drawingml/2006/table">
            <a:tbl>
              <a:tblPr firstRow="1" bandRow="1">
                <a:tableStyleId>{5C22544A-7EE6-4342-B048-85BDC9FD1C3A}</a:tableStyleId>
              </a:tblPr>
              <a:tblGrid>
                <a:gridCol w="1663431">
                  <a:extLst>
                    <a:ext uri="{9D8B030D-6E8A-4147-A177-3AD203B41FA5}">
                      <a16:colId xmlns:a16="http://schemas.microsoft.com/office/drawing/2014/main" val="3006586341"/>
                    </a:ext>
                  </a:extLst>
                </a:gridCol>
                <a:gridCol w="1368527">
                  <a:extLst>
                    <a:ext uri="{9D8B030D-6E8A-4147-A177-3AD203B41FA5}">
                      <a16:colId xmlns:a16="http://schemas.microsoft.com/office/drawing/2014/main" val="1501350102"/>
                    </a:ext>
                  </a:extLst>
                </a:gridCol>
                <a:gridCol w="1082842">
                  <a:extLst>
                    <a:ext uri="{9D8B030D-6E8A-4147-A177-3AD203B41FA5}">
                      <a16:colId xmlns:a16="http://schemas.microsoft.com/office/drawing/2014/main" val="916146904"/>
                    </a:ext>
                  </a:extLst>
                </a:gridCol>
              </a:tblGrid>
              <a:tr h="199592">
                <a:tc>
                  <a:txBody>
                    <a:bodyPr/>
                    <a:lstStyle/>
                    <a:p>
                      <a:pPr algn="ctr"/>
                      <a:r>
                        <a:rPr lang="en-US" sz="900" b="1" dirty="0">
                          <a:solidFill>
                            <a:schemeClr val="bg1"/>
                          </a:solidFill>
                          <a:latin typeface="Arial" panose="020B0604020202020204" pitchFamily="34" charset="0"/>
                          <a:cs typeface="Arial" panose="020B0604020202020204" pitchFamily="34" charset="0"/>
                        </a:rPr>
                        <a:t>Specification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90204"/>
                    </a:solidFill>
                  </a:tcPr>
                </a:tc>
                <a:tc>
                  <a:txBody>
                    <a:bodyPr/>
                    <a:lstStyle/>
                    <a:p>
                      <a:pPr algn="ctr"/>
                      <a:r>
                        <a:rPr lang="en-US" sz="900" b="1" spc="-45" dirty="0">
                          <a:solidFill>
                            <a:schemeClr val="bg1"/>
                          </a:solidFill>
                          <a:latin typeface="Arial"/>
                          <a:cs typeface="Arial"/>
                        </a:rPr>
                        <a:t>⬆️ in ST Debt for a 1 SD ⬆️ in Cash Reserves </a:t>
                      </a:r>
                      <a:endParaRPr lang="en-US" sz="900" b="1"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90204"/>
                    </a:solidFill>
                  </a:tcPr>
                </a:tc>
                <a:tc>
                  <a:txBody>
                    <a:bodyPr/>
                    <a:lstStyle/>
                    <a:p>
                      <a:pPr algn="ctr"/>
                      <a:r>
                        <a:rPr lang="en-US" sz="900" b="1" dirty="0">
                          <a:solidFill>
                            <a:schemeClr val="bg1"/>
                          </a:solidFill>
                          <a:latin typeface="Arial" panose="020B0604020202020204" pitchFamily="34" charset="0"/>
                          <a:cs typeface="Arial" panose="020B0604020202020204" pitchFamily="34" charset="0"/>
                        </a:rPr>
                        <a:t>Implied Elasticity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90204"/>
                    </a:solidFill>
                  </a:tcPr>
                </a:tc>
                <a:extLst>
                  <a:ext uri="{0D108BD9-81ED-4DB2-BD59-A6C34878D82A}">
                    <a16:rowId xmlns:a16="http://schemas.microsoft.com/office/drawing/2014/main" val="224832269"/>
                  </a:ext>
                </a:extLst>
              </a:tr>
              <a:tr h="182880">
                <a:tc>
                  <a:txBody>
                    <a:bodyPr/>
                    <a:lstStyle/>
                    <a:p>
                      <a:r>
                        <a:rPr lang="en-US" sz="900" b="0" dirty="0">
                          <a:solidFill>
                            <a:schemeClr val="tx1"/>
                          </a:solidFill>
                          <a:latin typeface="Arial" panose="020B0604020202020204" pitchFamily="34" charset="0"/>
                          <a:cs typeface="Arial" panose="020B0604020202020204" pitchFamily="34" charset="0"/>
                        </a:rPr>
                        <a:t>Baseline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tx1"/>
                          </a:solidFill>
                          <a:latin typeface="Arial" panose="020B0604020202020204" pitchFamily="34" charset="0"/>
                          <a:cs typeface="Arial" panose="020B0604020202020204" pitchFamily="34" charset="0"/>
                        </a:rPr>
                        <a:t>3.8% of DR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tx1"/>
                          </a:solidFill>
                          <a:latin typeface="Arial" panose="020B0604020202020204" pitchFamily="34" charset="0"/>
                          <a:cs typeface="Arial" panose="020B0604020202020204" pitchFamily="34" charset="0"/>
                        </a:rPr>
                        <a:t>0.60**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7534880"/>
                  </a:ext>
                </a:extLst>
              </a:tr>
              <a:tr h="182880">
                <a:tc>
                  <a:txBody>
                    <a:bodyPr/>
                    <a:lstStyle/>
                    <a:p>
                      <a:r>
                        <a:rPr lang="en-US" sz="900" dirty="0">
                          <a:solidFill>
                            <a:schemeClr val="tx1"/>
                          </a:solidFill>
                          <a:latin typeface="Arial" panose="020B0604020202020204" pitchFamily="34" charset="0"/>
                          <a:cs typeface="Arial" panose="020B0604020202020204" pitchFamily="34" charset="0"/>
                        </a:rPr>
                        <a:t>Cash Reserves &lt; Median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tx1"/>
                          </a:solidFill>
                          <a:latin typeface="Arial" panose="020B0604020202020204" pitchFamily="34" charset="0"/>
                          <a:cs typeface="Arial" panose="020B0604020202020204" pitchFamily="34" charset="0"/>
                        </a:rPr>
                        <a:t>5.3% of DR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tx1"/>
                          </a:solidFill>
                          <a:latin typeface="Arial" panose="020B0604020202020204" pitchFamily="34" charset="0"/>
                          <a:cs typeface="Arial" panose="020B0604020202020204" pitchFamily="34" charset="0"/>
                        </a:rPr>
                        <a:t>0.77*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3787433"/>
                  </a:ext>
                </a:extLst>
              </a:tr>
              <a:tr h="182880">
                <a:tc>
                  <a:txBody>
                    <a:bodyPr/>
                    <a:lstStyle/>
                    <a:p>
                      <a:r>
                        <a:rPr lang="en-US" sz="900" dirty="0">
                          <a:solidFill>
                            <a:schemeClr val="tx1"/>
                          </a:solidFill>
                          <a:latin typeface="Arial" panose="020B0604020202020204" pitchFamily="34" charset="0"/>
                          <a:cs typeface="Arial" panose="020B0604020202020204" pitchFamily="34" charset="0"/>
                        </a:rPr>
                        <a:t>Lower Rated Governments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tx1"/>
                          </a:solidFill>
                          <a:latin typeface="Arial" panose="020B0604020202020204" pitchFamily="34" charset="0"/>
                          <a:cs typeface="Arial" panose="020B0604020202020204" pitchFamily="34" charset="0"/>
                        </a:rPr>
                        <a:t>8.3% of DR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tx1"/>
                          </a:solidFill>
                          <a:latin typeface="Arial" panose="020B0604020202020204" pitchFamily="34" charset="0"/>
                          <a:cs typeface="Arial" panose="020B0604020202020204" pitchFamily="34" charset="0"/>
                        </a:rPr>
                        <a:t>1.33**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2983844"/>
                  </a:ext>
                </a:extLst>
              </a:tr>
              <a:tr h="182880">
                <a:tc>
                  <a:txBody>
                    <a:bodyPr/>
                    <a:lstStyle/>
                    <a:p>
                      <a:r>
                        <a:rPr lang="en-US" sz="900" dirty="0">
                          <a:solidFill>
                            <a:schemeClr val="tx1"/>
                          </a:solidFill>
                          <a:latin typeface="Arial" panose="020B0604020202020204" pitchFamily="34" charset="0"/>
                          <a:cs typeface="Arial" panose="020B0604020202020204" pitchFamily="34" charset="0"/>
                        </a:rPr>
                        <a:t>End-of-Year (Q4) Sample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tx1"/>
                          </a:solidFill>
                          <a:latin typeface="Arial" panose="020B0604020202020204" pitchFamily="34" charset="0"/>
                          <a:cs typeface="Arial" panose="020B0604020202020204" pitchFamily="34" charset="0"/>
                        </a:rPr>
                        <a:t>6.7% of DR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tx1"/>
                          </a:solidFill>
                          <a:latin typeface="Arial" panose="020B0604020202020204" pitchFamily="34" charset="0"/>
                          <a:cs typeface="Arial" panose="020B0604020202020204" pitchFamily="34" charset="0"/>
                        </a:rPr>
                        <a:t>0.85*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1241779"/>
                  </a:ext>
                </a:extLst>
              </a:tr>
            </a:tbl>
          </a:graphicData>
        </a:graphic>
      </p:graphicFrame>
      <p:sp>
        <p:nvSpPr>
          <p:cNvPr id="6" name="TextBox 5">
            <a:extLst>
              <a:ext uri="{FF2B5EF4-FFF2-40B4-BE49-F238E27FC236}">
                <a16:creationId xmlns:a16="http://schemas.microsoft.com/office/drawing/2014/main" id="{4771D466-E607-A8E6-58B3-84100CAE23E3}"/>
              </a:ext>
            </a:extLst>
          </p:cNvPr>
          <p:cNvSpPr txBox="1"/>
          <p:nvPr/>
        </p:nvSpPr>
        <p:spPr>
          <a:xfrm>
            <a:off x="1095375" y="2416175"/>
            <a:ext cx="4197684" cy="182999"/>
          </a:xfrm>
          <a:prstGeom prst="rect">
            <a:avLst/>
          </a:prstGeom>
          <a:noFill/>
        </p:spPr>
        <p:txBody>
          <a:bodyPr wrap="square">
            <a:spAutoFit/>
          </a:bodyPr>
          <a:lstStyle/>
          <a:p>
            <a:pPr marL="12700" marR="5080">
              <a:lnSpc>
                <a:spcPts val="700"/>
              </a:lnSpc>
              <a:spcBef>
                <a:spcPts val="135"/>
              </a:spcBef>
            </a:pPr>
            <a:r>
              <a:rPr lang="en-US" sz="700" dirty="0">
                <a:latin typeface="Arial"/>
                <a:cs typeface="Arial"/>
              </a:rPr>
              <a:t>Significance level: *p &lt; 0.10 , ** p &lt; 0.05 , *** p &lt; 0.01</a:t>
            </a:r>
          </a:p>
        </p:txBody>
      </p:sp>
      <p:sp>
        <p:nvSpPr>
          <p:cNvPr id="7" name="object 3">
            <a:extLst>
              <a:ext uri="{FF2B5EF4-FFF2-40B4-BE49-F238E27FC236}">
                <a16:creationId xmlns:a16="http://schemas.microsoft.com/office/drawing/2014/main" id="{ACDD538B-4BD9-118D-A49E-DBCE9109DBE3}"/>
              </a:ext>
            </a:extLst>
          </p:cNvPr>
          <p:cNvSpPr txBox="1"/>
          <p:nvPr/>
        </p:nvSpPr>
        <p:spPr>
          <a:xfrm>
            <a:off x="122154" y="2715866"/>
            <a:ext cx="5908841" cy="227626"/>
          </a:xfrm>
          <a:prstGeom prst="rect">
            <a:avLst/>
          </a:prstGeom>
        </p:spPr>
        <p:txBody>
          <a:bodyPr vert="horz" wrap="square" lIns="0" tIns="12065" rIns="0" bIns="0" rtlCol="0">
            <a:spAutoFit/>
          </a:bodyPr>
          <a:lstStyle/>
          <a:p>
            <a:pPr marL="50801" algn="ctr">
              <a:spcBef>
                <a:spcPts val="600"/>
              </a:spcBef>
              <a:spcAft>
                <a:spcPts val="600"/>
              </a:spcAft>
              <a:tabLst>
                <a:tab pos="167640" algn="l"/>
              </a:tabLst>
            </a:pPr>
            <a:r>
              <a:rPr lang="en-US" sz="1400" spc="-45" dirty="0">
                <a:solidFill>
                  <a:srgbClr val="990000"/>
                </a:solidFill>
                <a:latin typeface="Arial" panose="020B0604020202020204" pitchFamily="34" charset="0"/>
                <a:cs typeface="Arial" panose="020B0604020202020204" pitchFamily="34" charset="0"/>
              </a:rPr>
              <a:t>More stringent liquidity constraints lead to stronger complementarity effects. </a:t>
            </a:r>
          </a:p>
        </p:txBody>
      </p:sp>
      <p:sp>
        <p:nvSpPr>
          <p:cNvPr id="8" name="TextBox 7">
            <a:extLst>
              <a:ext uri="{FF2B5EF4-FFF2-40B4-BE49-F238E27FC236}">
                <a16:creationId xmlns:a16="http://schemas.microsoft.com/office/drawing/2014/main" id="{21A06CAD-0B68-17F1-D50C-7D53AD603B11}"/>
              </a:ext>
            </a:extLst>
          </p:cNvPr>
          <p:cNvSpPr txBox="1"/>
          <p:nvPr/>
        </p:nvSpPr>
        <p:spPr>
          <a:xfrm>
            <a:off x="21891" y="315276"/>
            <a:ext cx="5819775" cy="445378"/>
          </a:xfrm>
          <a:prstGeom prst="rect">
            <a:avLst/>
          </a:prstGeom>
          <a:noFill/>
        </p:spPr>
        <p:txBody>
          <a:bodyPr wrap="square">
            <a:spAutoFit/>
          </a:bodyPr>
          <a:lstStyle/>
          <a:p>
            <a:pPr marL="50165" marR="30480">
              <a:lnSpc>
                <a:spcPct val="114000"/>
              </a:lnSpc>
              <a:spcBef>
                <a:spcPts val="600"/>
              </a:spcBef>
              <a:spcAft>
                <a:spcPts val="600"/>
              </a:spcAft>
              <a:tabLst>
                <a:tab pos="167640" algn="l"/>
              </a:tabLst>
            </a:pPr>
            <a:r>
              <a:rPr lang="en-US" sz="1050" b="1" dirty="0">
                <a:latin typeface="Arial" panose="020B0604020202020204" pitchFamily="34" charset="0"/>
                <a:cs typeface="Arial" panose="020B0604020202020204" pitchFamily="34" charset="0"/>
              </a:rPr>
              <a:t>Research Design: </a:t>
            </a:r>
            <a:r>
              <a:rPr lang="en-US" sz="1050" dirty="0">
                <a:latin typeface="Arial" panose="020B0604020202020204" pitchFamily="34" charset="0"/>
                <a:cs typeface="Arial" panose="020B0604020202020204" pitchFamily="34" charset="0"/>
              </a:rPr>
              <a:t>sample partition by specific strata (cash reserves quartiles, credit rating categories, quarter of the FY) and model estimation in independent samples. </a:t>
            </a:r>
            <a:endParaRPr lang="en-US" sz="105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4236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E6BDE4D4-AC7D-8657-B7EE-8F450BBDAF58}"/>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Conclusions and Discussion</a:t>
            </a:r>
          </a:p>
        </p:txBody>
      </p:sp>
      <p:sp>
        <p:nvSpPr>
          <p:cNvPr id="4" name="object 3">
            <a:extLst>
              <a:ext uri="{FF2B5EF4-FFF2-40B4-BE49-F238E27FC236}">
                <a16:creationId xmlns:a16="http://schemas.microsoft.com/office/drawing/2014/main" id="{0E5BAB54-3120-DB4F-B206-493BB9E33171}"/>
              </a:ext>
            </a:extLst>
          </p:cNvPr>
          <p:cNvSpPr txBox="1"/>
          <p:nvPr/>
        </p:nvSpPr>
        <p:spPr>
          <a:xfrm>
            <a:off x="142875" y="511175"/>
            <a:ext cx="5867400" cy="2320507"/>
          </a:xfrm>
          <a:prstGeom prst="rect">
            <a:avLst/>
          </a:prstGeom>
        </p:spPr>
        <p:txBody>
          <a:bodyPr vert="horz" wrap="square" lIns="0" tIns="12065" rIns="0" bIns="0" rtlCol="0">
            <a:spAutoFit/>
          </a:bodyPr>
          <a:lstStyle/>
          <a:p>
            <a:pPr marL="167640" indent="-116839">
              <a:spcBef>
                <a:spcPts val="600"/>
              </a:spcBef>
              <a:spcAft>
                <a:spcPts val="600"/>
              </a:spcAft>
              <a:buFont typeface="Arial"/>
              <a:buChar char="•"/>
              <a:tabLst>
                <a:tab pos="167640" algn="l"/>
              </a:tabLst>
            </a:pPr>
            <a:r>
              <a:rPr lang="en-US" sz="1100" spc="-45" dirty="0">
                <a:latin typeface="Arial" panose="020B0604020202020204" pitchFamily="34" charset="0"/>
                <a:cs typeface="Arial" panose="020B0604020202020204" pitchFamily="34" charset="0"/>
              </a:rPr>
              <a:t>Theory suggests that liquidity constraints shape the complementarity between cash reserves and short-term borrowing. </a:t>
            </a:r>
          </a:p>
          <a:p>
            <a:pPr marL="167640" indent="-116839">
              <a:spcBef>
                <a:spcPts val="600"/>
              </a:spcBef>
              <a:spcAft>
                <a:spcPts val="600"/>
              </a:spcAft>
              <a:buFont typeface="Arial"/>
              <a:buChar char="•"/>
              <a:tabLst>
                <a:tab pos="167640" algn="l"/>
              </a:tabLst>
            </a:pPr>
            <a:r>
              <a:rPr lang="en-US" sz="1100" spc="-45" dirty="0">
                <a:latin typeface="Arial" panose="020B0604020202020204" pitchFamily="34" charset="0"/>
                <a:cs typeface="Arial" panose="020B0604020202020204" pitchFamily="34" charset="0"/>
              </a:rPr>
              <a:t>Evidence for Mexican states suggests cash and debt behave like complements. Upon a cash windfall, states will build up reserves and manage cash-flows via short-term borrowing. </a:t>
            </a:r>
          </a:p>
          <a:p>
            <a:pPr marL="167640" indent="-116839">
              <a:spcBef>
                <a:spcPts val="600"/>
              </a:spcBef>
              <a:spcAft>
                <a:spcPts val="600"/>
              </a:spcAft>
              <a:buFont typeface="Arial"/>
              <a:buChar char="•"/>
              <a:tabLst>
                <a:tab pos="167640" algn="l"/>
              </a:tabLst>
            </a:pPr>
            <a:r>
              <a:rPr lang="en-US" sz="1100" spc="-45" dirty="0">
                <a:latin typeface="Arial" panose="020B0604020202020204" pitchFamily="34" charset="0"/>
                <a:cs typeface="Arial" panose="020B0604020202020204" pitchFamily="34" charset="0"/>
              </a:rPr>
              <a:t>Contrasting evidence to literature on US local governments that find cash and debt are substitutes (Su and Hildreth 2018; Lofton and Kioko, 2021)</a:t>
            </a:r>
          </a:p>
          <a:p>
            <a:pPr marL="167640" indent="-116839">
              <a:spcBef>
                <a:spcPts val="600"/>
              </a:spcBef>
              <a:spcAft>
                <a:spcPts val="600"/>
              </a:spcAft>
              <a:buFont typeface="Arial"/>
              <a:buChar char="•"/>
              <a:tabLst>
                <a:tab pos="167640" algn="l"/>
              </a:tabLst>
            </a:pPr>
            <a:r>
              <a:rPr lang="en-US" sz="1100" spc="-45" dirty="0">
                <a:latin typeface="Arial" panose="020B0604020202020204" pitchFamily="34" charset="0"/>
                <a:cs typeface="Arial" panose="020B0604020202020204" pitchFamily="34" charset="0"/>
              </a:rPr>
              <a:t>Estimates suggest an implied elasticity between 0.60-1.33, depending on the stringency of liquidity constraints. </a:t>
            </a:r>
          </a:p>
          <a:p>
            <a:pPr marL="167640" indent="-116839">
              <a:spcBef>
                <a:spcPts val="600"/>
              </a:spcBef>
              <a:spcAft>
                <a:spcPts val="600"/>
              </a:spcAft>
              <a:buFont typeface="Arial"/>
              <a:buChar char="•"/>
              <a:tabLst>
                <a:tab pos="167640" algn="l"/>
              </a:tabLst>
            </a:pPr>
            <a:r>
              <a:rPr lang="en-US" sz="1100" spc="-45" dirty="0">
                <a:latin typeface="Arial" panose="020B0604020202020204" pitchFamily="34" charset="0"/>
                <a:cs typeface="Arial" panose="020B0604020202020204" pitchFamily="34" charset="0"/>
              </a:rPr>
              <a:t>Liquidity-constrained governments might prefer to manage cash-flows via short-term debt , even if they face a high interest rate. </a:t>
            </a:r>
          </a:p>
        </p:txBody>
      </p:sp>
    </p:spTree>
    <p:extLst>
      <p:ext uri="{BB962C8B-B14F-4D97-AF65-F5344CB8AC3E}">
        <p14:creationId xmlns:p14="http://schemas.microsoft.com/office/powerpoint/2010/main" val="1540131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4">
            <a:extLst>
              <a:ext uri="{FF2B5EF4-FFF2-40B4-BE49-F238E27FC236}">
                <a16:creationId xmlns:a16="http://schemas.microsoft.com/office/drawing/2014/main" id="{0E966586-AE7B-5CB8-FC63-D473DE0BD504}"/>
              </a:ext>
            </a:extLst>
          </p:cNvPr>
          <p:cNvSpPr txBox="1">
            <a:spLocks noGrp="1"/>
          </p:cNvSpPr>
          <p:nvPr>
            <p:ph idx="1"/>
          </p:nvPr>
        </p:nvSpPr>
        <p:spPr>
          <a:prstGeom prst="rect">
            <a:avLst/>
          </a:prstGeom>
        </p:spPr>
        <p:txBody>
          <a:bodyPr vert="horz" wrap="square" lIns="0" tIns="0" rIns="0" bIns="0" rtlCol="0">
            <a:spAutoFit/>
          </a:bodyPr>
          <a:lstStyle/>
          <a:p>
            <a:pPr>
              <a:lnSpc>
                <a:spcPts val="955"/>
              </a:lnSpc>
            </a:pPr>
            <a:r>
              <a:rPr sz="1000" spc="-20" dirty="0">
                <a:solidFill>
                  <a:srgbClr val="FFFFFF"/>
                </a:solidFill>
                <a:latin typeface="Tahoma"/>
                <a:cs typeface="Tahoma"/>
              </a:rPr>
              <a:t>Thanks</a:t>
            </a:r>
            <a:r>
              <a:rPr sz="1000" spc="-35" dirty="0">
                <a:solidFill>
                  <a:srgbClr val="FFFFFF"/>
                </a:solidFill>
                <a:latin typeface="Tahoma"/>
                <a:cs typeface="Tahoma"/>
              </a:rPr>
              <a:t> </a:t>
            </a:r>
            <a:r>
              <a:rPr sz="1000" spc="-10" dirty="0">
                <a:solidFill>
                  <a:srgbClr val="FFFFFF"/>
                </a:solidFill>
                <a:latin typeface="Tahoma"/>
                <a:cs typeface="Tahoma"/>
              </a:rPr>
              <a:t>for</a:t>
            </a:r>
            <a:r>
              <a:rPr sz="1000" spc="-30" dirty="0">
                <a:solidFill>
                  <a:srgbClr val="FFFFFF"/>
                </a:solidFill>
                <a:latin typeface="Tahoma"/>
                <a:cs typeface="Tahoma"/>
              </a:rPr>
              <a:t> </a:t>
            </a:r>
            <a:r>
              <a:rPr sz="1000" spc="-40" dirty="0">
                <a:solidFill>
                  <a:srgbClr val="FFFFFF"/>
                </a:solidFill>
                <a:latin typeface="Tahoma"/>
                <a:cs typeface="Tahoma"/>
              </a:rPr>
              <a:t>your</a:t>
            </a:r>
            <a:r>
              <a:rPr sz="1000" spc="-30" dirty="0">
                <a:solidFill>
                  <a:srgbClr val="FFFFFF"/>
                </a:solidFill>
                <a:latin typeface="Tahoma"/>
                <a:cs typeface="Tahoma"/>
              </a:rPr>
              <a:t> </a:t>
            </a:r>
            <a:r>
              <a:rPr sz="1000" spc="-20" dirty="0">
                <a:solidFill>
                  <a:srgbClr val="FFFFFF"/>
                </a:solidFill>
                <a:latin typeface="Tahoma"/>
                <a:cs typeface="Tahoma"/>
              </a:rPr>
              <a:t>attention!</a:t>
            </a:r>
            <a:endParaRPr sz="1000" dirty="0">
              <a:latin typeface="Tahoma"/>
              <a:cs typeface="Tahoma"/>
            </a:endParaRPr>
          </a:p>
        </p:txBody>
      </p:sp>
      <p:sp>
        <p:nvSpPr>
          <p:cNvPr id="5" name="TextBox 4">
            <a:extLst>
              <a:ext uri="{FF2B5EF4-FFF2-40B4-BE49-F238E27FC236}">
                <a16:creationId xmlns:a16="http://schemas.microsoft.com/office/drawing/2014/main" id="{0FC158B9-4685-E504-654A-376F3C391A0A}"/>
              </a:ext>
            </a:extLst>
          </p:cNvPr>
          <p:cNvSpPr txBox="1"/>
          <p:nvPr/>
        </p:nvSpPr>
        <p:spPr>
          <a:xfrm>
            <a:off x="361089" y="1949730"/>
            <a:ext cx="3083798" cy="261610"/>
          </a:xfrm>
          <a:prstGeom prst="rect">
            <a:avLst/>
          </a:prstGeom>
          <a:noFill/>
        </p:spPr>
        <p:txBody>
          <a:bodyPr wrap="square">
            <a:spAutoFit/>
          </a:bodyPr>
          <a:lstStyle/>
          <a:p>
            <a:pPr>
              <a:spcBef>
                <a:spcPts val="95"/>
              </a:spcBef>
            </a:pPr>
            <a:r>
              <a:rPr lang="en-US" sz="1050" dirty="0">
                <a:solidFill>
                  <a:schemeClr val="bg1"/>
                </a:solidFill>
                <a:latin typeface="Tahoma"/>
                <a:cs typeface="Tahoma"/>
              </a:rPr>
              <a:t>I am in the Job Market! </a:t>
            </a:r>
            <a:endParaRPr lang="en-US" sz="1050" dirty="0">
              <a:latin typeface="Palatino Linotype"/>
              <a:cs typeface="Palatino Linotype"/>
            </a:endParaRPr>
          </a:p>
        </p:txBody>
      </p:sp>
      <p:pic>
        <p:nvPicPr>
          <p:cNvPr id="4" name="Picture 3" descr="A qr code with a few squares&#10;&#10;Description automatically generated">
            <a:extLst>
              <a:ext uri="{FF2B5EF4-FFF2-40B4-BE49-F238E27FC236}">
                <a16:creationId xmlns:a16="http://schemas.microsoft.com/office/drawing/2014/main" id="{8DC97D6A-3782-78A7-2F50-18308ABC59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390" y="739775"/>
            <a:ext cx="1157055" cy="1157055"/>
          </a:xfrm>
          <a:prstGeom prst="rect">
            <a:avLst/>
          </a:prstGeom>
        </p:spPr>
      </p:pic>
      <p:sp>
        <p:nvSpPr>
          <p:cNvPr id="7" name="TextBox 6">
            <a:extLst>
              <a:ext uri="{FF2B5EF4-FFF2-40B4-BE49-F238E27FC236}">
                <a16:creationId xmlns:a16="http://schemas.microsoft.com/office/drawing/2014/main" id="{3F3A3780-8136-6CE6-9F58-266EB3E3AF97}"/>
              </a:ext>
            </a:extLst>
          </p:cNvPr>
          <p:cNvSpPr txBox="1"/>
          <p:nvPr/>
        </p:nvSpPr>
        <p:spPr>
          <a:xfrm>
            <a:off x="361089" y="2215376"/>
            <a:ext cx="3083798" cy="276999"/>
          </a:xfrm>
          <a:prstGeom prst="rect">
            <a:avLst/>
          </a:prstGeom>
          <a:noFill/>
        </p:spPr>
        <p:txBody>
          <a:bodyPr wrap="square">
            <a:spAutoFit/>
          </a:bodyPr>
          <a:lstStyle/>
          <a:p>
            <a:pPr>
              <a:spcBef>
                <a:spcPts val="95"/>
              </a:spcBef>
            </a:pPr>
            <a:r>
              <a:rPr lang="en-US" sz="1200" dirty="0">
                <a:solidFill>
                  <a:schemeClr val="bg1"/>
                </a:solidFill>
                <a:latin typeface="Tahoma"/>
                <a:cs typeface="Tahoma"/>
              </a:rPr>
              <a:t>Contact:</a:t>
            </a:r>
            <a:r>
              <a:rPr lang="en-US" sz="1200" spc="75" dirty="0">
                <a:solidFill>
                  <a:schemeClr val="bg1"/>
                </a:solidFill>
                <a:latin typeface="Tahoma"/>
                <a:cs typeface="Tahoma"/>
              </a:rPr>
              <a:t> </a:t>
            </a:r>
            <a:r>
              <a:rPr lang="en-US" sz="1200" dirty="0">
                <a:solidFill>
                  <a:schemeClr val="bg1"/>
                </a:solidFill>
                <a:latin typeface="Tahoma"/>
                <a:cs typeface="Tahoma"/>
              </a:rPr>
              <a:t>Luis</a:t>
            </a:r>
            <a:r>
              <a:rPr lang="en-US" sz="1200" spc="-10" dirty="0">
                <a:solidFill>
                  <a:schemeClr val="bg1"/>
                </a:solidFill>
                <a:latin typeface="Tahoma"/>
                <a:cs typeface="Tahoma"/>
              </a:rPr>
              <a:t> Navarro</a:t>
            </a:r>
            <a:r>
              <a:rPr lang="en-US" sz="1200" spc="-20" dirty="0">
                <a:solidFill>
                  <a:schemeClr val="bg1"/>
                </a:solidFill>
                <a:latin typeface="Tahoma"/>
                <a:cs typeface="Tahoma"/>
              </a:rPr>
              <a:t> </a:t>
            </a:r>
            <a:r>
              <a:rPr lang="en-US" sz="1200" spc="-10" dirty="0">
                <a:solidFill>
                  <a:srgbClr val="0000FF"/>
                </a:solidFill>
                <a:latin typeface="Palatino Linotype"/>
                <a:cs typeface="Palatino Linotype"/>
                <a:hlinkClick r:id="rId3"/>
              </a:rPr>
              <a:t>lunavarr@iu.edu</a:t>
            </a:r>
            <a:endParaRPr lang="en-US" sz="1200" dirty="0">
              <a:latin typeface="Palatino Linotype"/>
              <a:cs typeface="Palatino Linotype"/>
            </a:endParaRPr>
          </a:p>
        </p:txBody>
      </p:sp>
      <p:sp>
        <p:nvSpPr>
          <p:cNvPr id="8" name="TextBox 7">
            <a:extLst>
              <a:ext uri="{FF2B5EF4-FFF2-40B4-BE49-F238E27FC236}">
                <a16:creationId xmlns:a16="http://schemas.microsoft.com/office/drawing/2014/main" id="{84F86262-3775-384C-930F-9351C2B1E4F4}"/>
              </a:ext>
            </a:extLst>
          </p:cNvPr>
          <p:cNvSpPr txBox="1"/>
          <p:nvPr/>
        </p:nvSpPr>
        <p:spPr>
          <a:xfrm>
            <a:off x="1521800" y="1639256"/>
            <a:ext cx="3083798" cy="261610"/>
          </a:xfrm>
          <a:prstGeom prst="rect">
            <a:avLst/>
          </a:prstGeom>
          <a:noFill/>
        </p:spPr>
        <p:txBody>
          <a:bodyPr wrap="square">
            <a:spAutoFit/>
          </a:bodyPr>
          <a:lstStyle/>
          <a:p>
            <a:pPr>
              <a:spcBef>
                <a:spcPts val="95"/>
              </a:spcBef>
            </a:pPr>
            <a:r>
              <a:rPr lang="en-US" sz="1050" dirty="0">
                <a:solidFill>
                  <a:schemeClr val="bg1"/>
                </a:solidFill>
                <a:latin typeface="Tahoma"/>
                <a:cs typeface="Tahoma"/>
              </a:rPr>
              <a:t>Scan to learn more about this project.</a:t>
            </a:r>
            <a:endParaRPr lang="en-US" sz="1050" dirty="0">
              <a:latin typeface="Palatino Linotype"/>
              <a:cs typeface="Palatino Linotype"/>
            </a:endParaRPr>
          </a:p>
        </p:txBody>
      </p:sp>
    </p:spTree>
    <p:extLst>
      <p:ext uri="{BB962C8B-B14F-4D97-AF65-F5344CB8AC3E}">
        <p14:creationId xmlns:p14="http://schemas.microsoft.com/office/powerpoint/2010/main" val="527757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30123-C093-DF82-B33B-CA140FEC7A29}"/>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AAA49BD4-E6DB-ED60-1A50-BD5EF0D8A3F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325053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34AC8CF7-B96F-6B94-8643-A47882ADE520}"/>
              </a:ext>
            </a:extLst>
          </p:cNvPr>
          <p:cNvSpPr txBox="1"/>
          <p:nvPr/>
        </p:nvSpPr>
        <p:spPr>
          <a:xfrm>
            <a:off x="46893" y="2790792"/>
            <a:ext cx="5999480" cy="278794"/>
          </a:xfrm>
          <a:prstGeom prst="rect">
            <a:avLst/>
          </a:prstGeom>
        </p:spPr>
        <p:txBody>
          <a:bodyPr vert="horz" wrap="square" lIns="0" tIns="17145" rIns="0" bIns="0" rtlCol="0">
            <a:spAutoFit/>
          </a:bodyPr>
          <a:lstStyle/>
          <a:p>
            <a:pPr marL="12700" marR="5080">
              <a:lnSpc>
                <a:spcPts val="700"/>
              </a:lnSpc>
              <a:spcBef>
                <a:spcPts val="135"/>
              </a:spcBef>
            </a:pPr>
            <a:r>
              <a:rPr lang="en-US" sz="500" b="1" spc="-10" dirty="0">
                <a:latin typeface="Arial"/>
                <a:cs typeface="Arial"/>
              </a:rPr>
              <a:t>Notes: </a:t>
            </a:r>
            <a:r>
              <a:rPr lang="en-US" sz="500" spc="-10" dirty="0">
                <a:latin typeface="Arial"/>
                <a:cs typeface="Arial"/>
              </a:rPr>
              <a:t>The panel on the left shows the distribution of revenues by source. Earmarked transfers (</a:t>
            </a:r>
            <a:r>
              <a:rPr lang="en-US" sz="500" spc="-10" dirty="0" err="1">
                <a:latin typeface="Arial"/>
                <a:cs typeface="Arial"/>
              </a:rPr>
              <a:t>Aportaciones</a:t>
            </a:r>
            <a:r>
              <a:rPr lang="en-US" sz="500" spc="-10" dirty="0">
                <a:latin typeface="Arial"/>
                <a:cs typeface="Arial"/>
              </a:rPr>
              <a:t>) include funds to finance education payroll (FONE) and infrastructure development (FAM, FAETA), health care (FASSA), social development and welfare programs (FAIS), security and policing (FASP). Discretionary transfers (</a:t>
            </a:r>
            <a:r>
              <a:rPr lang="en-US" sz="500" spc="-10" dirty="0" err="1">
                <a:latin typeface="Arial"/>
                <a:cs typeface="Arial"/>
              </a:rPr>
              <a:t>Participaciones</a:t>
            </a:r>
            <a:r>
              <a:rPr lang="en-US" sz="500" spc="-10" dirty="0">
                <a:latin typeface="Arial"/>
                <a:cs typeface="Arial"/>
              </a:rPr>
              <a:t>) include FGP transfers. The panel on the right shows the composition of state expenditures by type of spending. Current expenditures include payroll expenses, operating expenses and services, and transfers to state agencies and local governments. </a:t>
            </a:r>
            <a:r>
              <a:rPr lang="en-US" sz="500" b="1" spc="-10" dirty="0">
                <a:latin typeface="Arial"/>
                <a:cs typeface="Arial"/>
              </a:rPr>
              <a:t>Source: INEGI.</a:t>
            </a:r>
            <a:r>
              <a:rPr lang="en-US" sz="500" spc="-10" dirty="0">
                <a:latin typeface="Arial"/>
                <a:cs typeface="Arial"/>
              </a:rPr>
              <a:t> </a:t>
            </a:r>
          </a:p>
        </p:txBody>
      </p:sp>
      <p:sp>
        <p:nvSpPr>
          <p:cNvPr id="6" name="object 3">
            <a:extLst>
              <a:ext uri="{FF2B5EF4-FFF2-40B4-BE49-F238E27FC236}">
                <a16:creationId xmlns:a16="http://schemas.microsoft.com/office/drawing/2014/main" id="{676DE632-F4C5-7E3E-9B3B-AFF3E7B378ED}"/>
              </a:ext>
            </a:extLst>
          </p:cNvPr>
          <p:cNvSpPr txBox="1"/>
          <p:nvPr/>
        </p:nvSpPr>
        <p:spPr>
          <a:xfrm>
            <a:off x="4321303" y="436830"/>
            <a:ext cx="1811931" cy="2268057"/>
          </a:xfrm>
          <a:prstGeom prst="rect">
            <a:avLst/>
          </a:prstGeom>
        </p:spPr>
        <p:txBody>
          <a:bodyPr vert="horz" wrap="square" lIns="0" tIns="12065" rIns="0" bIns="0" rtlCol="0">
            <a:spAutoFit/>
          </a:bodyPr>
          <a:lstStyle/>
          <a:p>
            <a:pPr marL="167640" marR="30480" indent="-117475">
              <a:lnSpc>
                <a:spcPct val="101000"/>
              </a:lnSpc>
              <a:spcBef>
                <a:spcPts val="600"/>
              </a:spcBef>
              <a:spcAft>
                <a:spcPts val="600"/>
              </a:spcAft>
              <a:buFont typeface="Arial"/>
              <a:buChar char="•"/>
              <a:tabLst>
                <a:tab pos="167640" algn="l"/>
              </a:tabLst>
            </a:pPr>
            <a:r>
              <a:rPr lang="en-US" sz="1050" dirty="0">
                <a:solidFill>
                  <a:srgbClr val="990000"/>
                </a:solidFill>
                <a:latin typeface="Arial" panose="020B0604020202020204" pitchFamily="34" charset="0"/>
                <a:cs typeface="Arial" panose="020B0604020202020204" pitchFamily="34" charset="0"/>
              </a:rPr>
              <a:t>90% of revenues come from IG transfers. 50% earmarked and 40% discretionary. </a:t>
            </a:r>
          </a:p>
          <a:p>
            <a:pPr marL="167640" marR="30480" indent="-117475">
              <a:lnSpc>
                <a:spcPct val="101000"/>
              </a:lnSpc>
              <a:spcBef>
                <a:spcPts val="600"/>
              </a:spcBef>
              <a:spcAft>
                <a:spcPts val="600"/>
              </a:spcAft>
              <a:buFont typeface="Arial"/>
              <a:buChar char="•"/>
              <a:tabLst>
                <a:tab pos="167640" algn="l"/>
              </a:tabLst>
            </a:pPr>
            <a:r>
              <a:rPr lang="en-US" sz="1050" dirty="0">
                <a:solidFill>
                  <a:srgbClr val="990000"/>
                </a:solidFill>
                <a:latin typeface="Arial" panose="020B0604020202020204" pitchFamily="34" charset="0"/>
                <a:cs typeface="Arial" panose="020B0604020202020204" pitchFamily="34" charset="0"/>
              </a:rPr>
              <a:t>High levels of current expenditures (75%) and IG transfers to local governments (17%). </a:t>
            </a:r>
          </a:p>
          <a:p>
            <a:pPr marL="167640" marR="30480" indent="-117475">
              <a:lnSpc>
                <a:spcPct val="101000"/>
              </a:lnSpc>
              <a:spcBef>
                <a:spcPts val="600"/>
              </a:spcBef>
              <a:spcAft>
                <a:spcPts val="600"/>
              </a:spcAft>
              <a:buFont typeface="Arial"/>
              <a:buChar char="•"/>
              <a:tabLst>
                <a:tab pos="167640" algn="l"/>
              </a:tabLst>
            </a:pPr>
            <a:r>
              <a:rPr lang="en-US" sz="1050" dirty="0">
                <a:solidFill>
                  <a:srgbClr val="990000"/>
                </a:solidFill>
                <a:latin typeface="Arial" panose="020B0604020202020204" pitchFamily="34" charset="0"/>
                <a:cs typeface="Arial" panose="020B0604020202020204" pitchFamily="34" charset="0"/>
              </a:rPr>
              <a:t>Less than 10% of spending space for capital projects, debt service, and to improve fiscal stance.</a:t>
            </a:r>
          </a:p>
        </p:txBody>
      </p:sp>
      <p:sp>
        <p:nvSpPr>
          <p:cNvPr id="7" name="TextBox 6">
            <a:extLst>
              <a:ext uri="{FF2B5EF4-FFF2-40B4-BE49-F238E27FC236}">
                <a16:creationId xmlns:a16="http://schemas.microsoft.com/office/drawing/2014/main" id="{7FC1C21D-8077-408E-7FA7-FFF0B1A1AABF}"/>
              </a:ext>
            </a:extLst>
          </p:cNvPr>
          <p:cNvSpPr txBox="1"/>
          <p:nvPr/>
        </p:nvSpPr>
        <p:spPr>
          <a:xfrm>
            <a:off x="-53754" y="26499"/>
            <a:ext cx="6200775" cy="296428"/>
          </a:xfrm>
          <a:prstGeom prst="rect">
            <a:avLst/>
          </a:prstGeom>
          <a:noFill/>
        </p:spPr>
        <p:txBody>
          <a:bodyPr wrap="square">
            <a:spAutoFit/>
          </a:bodyPr>
          <a:lstStyle/>
          <a:p>
            <a:pPr marL="50165" marR="30480">
              <a:lnSpc>
                <a:spcPct val="101000"/>
              </a:lnSpc>
              <a:spcBef>
                <a:spcPts val="600"/>
              </a:spcBef>
              <a:spcAft>
                <a:spcPts val="600"/>
              </a:spcAft>
              <a:tabLst>
                <a:tab pos="167640" algn="l"/>
              </a:tabLst>
            </a:pPr>
            <a:r>
              <a:rPr lang="en-US" sz="1400" b="1" dirty="0">
                <a:solidFill>
                  <a:srgbClr val="690204"/>
                </a:solidFill>
                <a:latin typeface="Arial" panose="020B0604020202020204" pitchFamily="34" charset="0"/>
                <a:cs typeface="Arial" panose="020B0604020202020204" pitchFamily="34" charset="0"/>
              </a:rPr>
              <a:t>Fiscal Structure of Mexican State Governments, 2000-2022</a:t>
            </a:r>
            <a:endParaRPr lang="en-US" sz="1400" dirty="0">
              <a:solidFill>
                <a:srgbClr val="690204"/>
              </a:solidFill>
              <a:latin typeface="Arial" panose="020B0604020202020204" pitchFamily="34" charset="0"/>
              <a:cs typeface="Arial" panose="020B0604020202020204" pitchFamily="34" charset="0"/>
            </a:endParaRPr>
          </a:p>
        </p:txBody>
      </p:sp>
      <p:pic>
        <p:nvPicPr>
          <p:cNvPr id="5" name="Picture 4" descr="A close-up of a graph&#10;&#10;Description automatically generated">
            <a:extLst>
              <a:ext uri="{FF2B5EF4-FFF2-40B4-BE49-F238E27FC236}">
                <a16:creationId xmlns:a16="http://schemas.microsoft.com/office/drawing/2014/main" id="{3B7E72E8-C79E-2CAF-D85C-154EEEB91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5195"/>
            <a:ext cx="4343386" cy="2171694"/>
          </a:xfrm>
          <a:prstGeom prst="rect">
            <a:avLst/>
          </a:prstGeom>
        </p:spPr>
      </p:pic>
    </p:spTree>
    <p:extLst>
      <p:ext uri="{BB962C8B-B14F-4D97-AF65-F5344CB8AC3E}">
        <p14:creationId xmlns:p14="http://schemas.microsoft.com/office/powerpoint/2010/main" val="967621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Introduction</a:t>
            </a:r>
          </a:p>
        </p:txBody>
      </p:sp>
      <p:sp>
        <p:nvSpPr>
          <p:cNvPr id="6" name="object 3">
            <a:extLst>
              <a:ext uri="{FF2B5EF4-FFF2-40B4-BE49-F238E27FC236}">
                <a16:creationId xmlns:a16="http://schemas.microsoft.com/office/drawing/2014/main" id="{6109770A-8F8E-DF70-7B22-2DA18B352FA9}"/>
              </a:ext>
            </a:extLst>
          </p:cNvPr>
          <p:cNvSpPr txBox="1"/>
          <p:nvPr/>
        </p:nvSpPr>
        <p:spPr>
          <a:xfrm>
            <a:off x="104775" y="587375"/>
            <a:ext cx="5791200" cy="2155655"/>
          </a:xfrm>
          <a:prstGeom prst="rect">
            <a:avLst/>
          </a:prstGeom>
        </p:spPr>
        <p:txBody>
          <a:bodyPr vert="horz" wrap="square" lIns="0" tIns="12065" rIns="0" bIns="0" rtlCol="0">
            <a:spAutoFit/>
          </a:bodyPr>
          <a:lstStyle/>
          <a:p>
            <a:pPr marL="167640" indent="-116839">
              <a:lnSpc>
                <a:spcPct val="114000"/>
              </a:lnSpc>
              <a:spcBef>
                <a:spcPts val="600"/>
              </a:spcBef>
              <a:spcAft>
                <a:spcPts val="600"/>
              </a:spcAft>
              <a:buFont typeface="Arial"/>
              <a:buChar char="•"/>
              <a:tabLst>
                <a:tab pos="167640" algn="l"/>
              </a:tabLst>
            </a:pPr>
            <a:r>
              <a:rPr lang="en-US" sz="1100" b="1" spc="-45" dirty="0">
                <a:latin typeface="Arial" panose="020B0604020202020204" pitchFamily="34" charset="0"/>
                <a:cs typeface="Arial" panose="020B0604020202020204" pitchFamily="34" charset="0"/>
              </a:rPr>
              <a:t>Research Question: </a:t>
            </a:r>
            <a:r>
              <a:rPr lang="en-US" sz="1100" spc="-45" dirty="0">
                <a:latin typeface="Arial" panose="020B0604020202020204" pitchFamily="34" charset="0"/>
                <a:cs typeface="Arial" panose="020B0604020202020204" pitchFamily="34" charset="0"/>
              </a:rPr>
              <a:t>What is the effect of cash reserves on short-term borrowing?</a:t>
            </a:r>
          </a:p>
          <a:p>
            <a:pPr marL="50801">
              <a:lnSpc>
                <a:spcPct val="114000"/>
              </a:lnSpc>
              <a:spcBef>
                <a:spcPts val="600"/>
              </a:spcBef>
              <a:spcAft>
                <a:spcPts val="600"/>
              </a:spcAft>
              <a:tabLst>
                <a:tab pos="167640" algn="l"/>
              </a:tabLst>
            </a:pPr>
            <a:endParaRPr lang="en-US" sz="1100" spc="-45" dirty="0">
              <a:latin typeface="Arial" panose="020B0604020202020204" pitchFamily="34" charset="0"/>
              <a:cs typeface="Arial" panose="020B0604020202020204" pitchFamily="34" charset="0"/>
            </a:endParaRPr>
          </a:p>
          <a:p>
            <a:pPr marL="167640" indent="-116839">
              <a:lnSpc>
                <a:spcPct val="114000"/>
              </a:lnSpc>
              <a:spcBef>
                <a:spcPts val="600"/>
              </a:spcBef>
              <a:spcAft>
                <a:spcPts val="600"/>
              </a:spcAft>
              <a:buFont typeface="Arial"/>
              <a:buChar char="•"/>
              <a:tabLst>
                <a:tab pos="167640" algn="l"/>
              </a:tabLst>
            </a:pPr>
            <a:r>
              <a:rPr lang="en-US" sz="1100" b="1" spc="-45" dirty="0">
                <a:latin typeface="Arial" panose="020B0604020202020204" pitchFamily="34" charset="0"/>
                <a:cs typeface="Arial" panose="020B0604020202020204" pitchFamily="34" charset="0"/>
              </a:rPr>
              <a:t>Theory: </a:t>
            </a:r>
            <a:r>
              <a:rPr lang="en-US" sz="1100" spc="-45" dirty="0">
                <a:latin typeface="Arial" panose="020B0604020202020204" pitchFamily="34" charset="0"/>
                <a:cs typeface="Arial" panose="020B0604020202020204" pitchFamily="34" charset="0"/>
              </a:rPr>
              <a:t>Liquidity constraints  play a crucial role in determining the relationship between cash reserves and short-term borrowing (Kling, 2018). Depending on the stringency of the constraint, cash and debt might behave like substitutes or complements. </a:t>
            </a:r>
          </a:p>
          <a:p>
            <a:pPr marL="50801">
              <a:lnSpc>
                <a:spcPct val="114000"/>
              </a:lnSpc>
              <a:spcBef>
                <a:spcPts val="600"/>
              </a:spcBef>
              <a:spcAft>
                <a:spcPts val="600"/>
              </a:spcAft>
              <a:tabLst>
                <a:tab pos="167640" algn="l"/>
              </a:tabLst>
            </a:pPr>
            <a:endParaRPr lang="en-US" sz="1100" spc="-45" dirty="0">
              <a:latin typeface="Arial" panose="020B0604020202020204" pitchFamily="34" charset="0"/>
              <a:cs typeface="Arial" panose="020B0604020202020204" pitchFamily="34" charset="0"/>
            </a:endParaRPr>
          </a:p>
          <a:p>
            <a:pPr marL="167640" indent="-116839">
              <a:lnSpc>
                <a:spcPct val="114000"/>
              </a:lnSpc>
              <a:spcBef>
                <a:spcPts val="600"/>
              </a:spcBef>
              <a:spcAft>
                <a:spcPts val="600"/>
              </a:spcAft>
              <a:buFont typeface="Arial"/>
              <a:buChar char="•"/>
              <a:tabLst>
                <a:tab pos="167640" algn="l"/>
              </a:tabLst>
            </a:pPr>
            <a:r>
              <a:rPr lang="en-US" sz="1100" b="1" spc="-45" dirty="0">
                <a:latin typeface="Arial" panose="020B0604020202020204" pitchFamily="34" charset="0"/>
                <a:cs typeface="Arial" panose="020B0604020202020204" pitchFamily="34" charset="0"/>
              </a:rPr>
              <a:t>Empirical Analysis: </a:t>
            </a:r>
            <a:r>
              <a:rPr lang="en-US" sz="1100" spc="-45" dirty="0">
                <a:latin typeface="Arial" panose="020B0604020202020204" pitchFamily="34" charset="0"/>
                <a:cs typeface="Arial" panose="020B0604020202020204" pitchFamily="34" charset="0"/>
              </a:rPr>
              <a:t>Mexico’s fiscal system provides a setting with liquidity-constrained state governments facing liquidity shocks from timing errors (exogenous variation!) on federal IG transfers.</a:t>
            </a:r>
          </a:p>
        </p:txBody>
      </p:sp>
    </p:spTree>
    <p:extLst>
      <p:ext uri="{BB962C8B-B14F-4D97-AF65-F5344CB8AC3E}">
        <p14:creationId xmlns:p14="http://schemas.microsoft.com/office/powerpoint/2010/main" val="1952121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5">
            <a:extLst>
              <a:ext uri="{FF2B5EF4-FFF2-40B4-BE49-F238E27FC236}">
                <a16:creationId xmlns:a16="http://schemas.microsoft.com/office/drawing/2014/main" id="{A64700E3-F485-FF30-BB8B-23AD1463271C}"/>
              </a:ext>
            </a:extLst>
          </p:cNvPr>
          <p:cNvSpPr txBox="1"/>
          <p:nvPr/>
        </p:nvSpPr>
        <p:spPr>
          <a:xfrm>
            <a:off x="80777" y="2820728"/>
            <a:ext cx="6077073" cy="278731"/>
          </a:xfrm>
          <a:prstGeom prst="rect">
            <a:avLst/>
          </a:prstGeom>
        </p:spPr>
        <p:txBody>
          <a:bodyPr vert="horz" wrap="square" lIns="0" tIns="17145" rIns="0" bIns="0" rtlCol="0">
            <a:spAutoFit/>
          </a:bodyPr>
          <a:lstStyle/>
          <a:p>
            <a:pPr marL="12700" marR="5080">
              <a:lnSpc>
                <a:spcPts val="700"/>
              </a:lnSpc>
              <a:spcBef>
                <a:spcPts val="135"/>
              </a:spcBef>
            </a:pPr>
            <a:r>
              <a:rPr lang="en-US" sz="500" b="1" dirty="0">
                <a:latin typeface="Arial"/>
                <a:cs typeface="Arial"/>
              </a:rPr>
              <a:t>Notes: </a:t>
            </a:r>
            <a:r>
              <a:rPr lang="en-US" sz="500" dirty="0">
                <a:latin typeface="Arial"/>
                <a:cs typeface="Arial"/>
              </a:rPr>
              <a:t>Panel A shows the results of estimating Equation 7 with an OLS estimator across several specifications. Panel B displays the results from estimating Equation 9 with a 2SLS estimator using the timing error as instrument for cash reserves. All the dependent, independent, and instrumental variables are expressed as a percentage of each state’s average discretionary revenues (DR) from 2009-2016. Time FE = Quarter-Year FE. Standard errors clustered by state. Significance level: +p &lt; 0.10, *p &lt; 0.05 , ** p &lt; 0.01 , *** p &lt; 0.001</a:t>
            </a:r>
          </a:p>
        </p:txBody>
      </p:sp>
      <p:sp>
        <p:nvSpPr>
          <p:cNvPr id="2" name="TextBox 1">
            <a:extLst>
              <a:ext uri="{FF2B5EF4-FFF2-40B4-BE49-F238E27FC236}">
                <a16:creationId xmlns:a16="http://schemas.microsoft.com/office/drawing/2014/main" id="{8ECE5494-56C8-337F-FBDB-2C7CD7B649E4}"/>
              </a:ext>
            </a:extLst>
          </p:cNvPr>
          <p:cNvSpPr txBox="1"/>
          <p:nvPr/>
        </p:nvSpPr>
        <p:spPr>
          <a:xfrm>
            <a:off x="-47625" y="-11875"/>
            <a:ext cx="5972175" cy="276999"/>
          </a:xfrm>
          <a:prstGeom prst="rect">
            <a:avLst/>
          </a:prstGeom>
          <a:noFill/>
        </p:spPr>
        <p:txBody>
          <a:bodyPr wrap="square">
            <a:spAutoFit/>
          </a:bodyPr>
          <a:lstStyle/>
          <a:p>
            <a:pPr marL="50801" algn="l">
              <a:spcBef>
                <a:spcPts val="95"/>
              </a:spcBef>
              <a:tabLst>
                <a:tab pos="167640" algn="l"/>
              </a:tabLst>
            </a:pPr>
            <a:r>
              <a:rPr lang="en-US" sz="1200" b="1" dirty="0">
                <a:solidFill>
                  <a:srgbClr val="690204"/>
                </a:solidFill>
                <a:latin typeface="Arial" panose="020B0604020202020204" pitchFamily="34" charset="0"/>
                <a:cs typeface="Arial" panose="020B0604020202020204" pitchFamily="34" charset="0"/>
              </a:rPr>
              <a:t>Results: Effects of Cash Reserves on Short-Term Debt</a:t>
            </a:r>
          </a:p>
        </p:txBody>
      </p:sp>
      <mc:AlternateContent xmlns:mc="http://schemas.openxmlformats.org/markup-compatibility/2006" xmlns:a14="http://schemas.microsoft.com/office/drawing/2010/main">
        <mc:Choice Requires="a14">
          <p:sp>
            <p:nvSpPr>
              <p:cNvPr id="3" name="object 3">
                <a:extLst>
                  <a:ext uri="{FF2B5EF4-FFF2-40B4-BE49-F238E27FC236}">
                    <a16:creationId xmlns:a16="http://schemas.microsoft.com/office/drawing/2014/main" id="{321CF399-F907-3F6D-984F-EFB183463A27}"/>
                  </a:ext>
                </a:extLst>
              </p:cNvPr>
              <p:cNvSpPr txBox="1"/>
              <p:nvPr/>
            </p:nvSpPr>
            <p:spPr>
              <a:xfrm>
                <a:off x="3587708" y="318291"/>
                <a:ext cx="2565442" cy="2478755"/>
              </a:xfrm>
              <a:prstGeom prst="rect">
                <a:avLst/>
              </a:prstGeom>
            </p:spPr>
            <p:txBody>
              <a:bodyPr vert="horz" wrap="square" lIns="0" tIns="12065" rIns="0" bIns="0" rtlCol="0">
                <a:spAutoFit/>
              </a:bodyPr>
              <a:lstStyle/>
              <a:p>
                <a:pPr marL="50165" marR="30480">
                  <a:lnSpc>
                    <a:spcPct val="101000"/>
                  </a:lnSpc>
                  <a:spcBef>
                    <a:spcPts val="600"/>
                  </a:spcBef>
                  <a:spcAft>
                    <a:spcPts val="600"/>
                  </a:spcAft>
                  <a:tabLst>
                    <a:tab pos="167640" algn="l"/>
                  </a:tabLst>
                </a:pPr>
                <a:r>
                  <a:rPr lang="en-US" sz="900" b="1" dirty="0">
                    <a:solidFill>
                      <a:srgbClr val="990000"/>
                    </a:solidFill>
                    <a:latin typeface="Arial" panose="020B0604020202020204" pitchFamily="34" charset="0"/>
                    <a:cs typeface="Arial" panose="020B0604020202020204" pitchFamily="34" charset="0"/>
                  </a:rPr>
                  <a:t>If cash reserves </a:t>
                </a:r>
                <a:r>
                  <a:rPr lang="en-US" sz="900" b="1" spc="-45" dirty="0">
                    <a:solidFill>
                      <a:srgbClr val="990000"/>
                    </a:solidFill>
                    <a:latin typeface="Arial" panose="020B0604020202020204" pitchFamily="34" charset="0"/>
                    <a:cs typeface="Arial" panose="020B0604020202020204" pitchFamily="34" charset="0"/>
                  </a:rPr>
                  <a:t>⬆️</a:t>
                </a:r>
                <a:r>
                  <a:rPr lang="en-US" sz="900" b="1" dirty="0">
                    <a:solidFill>
                      <a:srgbClr val="990000"/>
                    </a:solidFill>
                    <a:latin typeface="Arial" panose="020B0604020202020204" pitchFamily="34" charset="0"/>
                    <a:cs typeface="Arial" panose="020B0604020202020204" pitchFamily="34" charset="0"/>
                  </a:rPr>
                  <a:t> 1 </a:t>
                </a:r>
                <a14:m>
                  <m:oMath xmlns:m="http://schemas.openxmlformats.org/officeDocument/2006/math">
                    <m:r>
                      <a:rPr lang="en-US" sz="900" b="1" i="1" smtClean="0">
                        <a:solidFill>
                          <a:srgbClr val="990000"/>
                        </a:solidFill>
                        <a:latin typeface="Cambria Math" panose="02040503050406030204" pitchFamily="18" charset="0"/>
                        <a:cs typeface="Arial" panose="020B0604020202020204" pitchFamily="34" charset="0"/>
                      </a:rPr>
                      <m:t>𝑺</m:t>
                    </m:r>
                    <m:sSub>
                      <m:sSubPr>
                        <m:ctrlPr>
                          <a:rPr lang="en-US" sz="900" b="1" i="1" smtClean="0">
                            <a:solidFill>
                              <a:srgbClr val="990000"/>
                            </a:solidFill>
                            <a:latin typeface="Cambria Math" panose="02040503050406030204" pitchFamily="18" charset="0"/>
                            <a:cs typeface="Arial" panose="020B0604020202020204" pitchFamily="34" charset="0"/>
                          </a:rPr>
                        </m:ctrlPr>
                      </m:sSubPr>
                      <m:e>
                        <m:r>
                          <a:rPr lang="en-US" sz="900" b="1" i="1" smtClean="0">
                            <a:solidFill>
                              <a:srgbClr val="990000"/>
                            </a:solidFill>
                            <a:latin typeface="Cambria Math" panose="02040503050406030204" pitchFamily="18" charset="0"/>
                            <a:cs typeface="Arial" panose="020B0604020202020204" pitchFamily="34" charset="0"/>
                          </a:rPr>
                          <m:t>𝑫</m:t>
                        </m:r>
                      </m:e>
                      <m:sub>
                        <m:r>
                          <a:rPr lang="en-US" sz="900" b="1" i="1" smtClean="0">
                            <a:solidFill>
                              <a:srgbClr val="990000"/>
                            </a:solidFill>
                            <a:latin typeface="Cambria Math" panose="02040503050406030204" pitchFamily="18" charset="0"/>
                            <a:cs typeface="Arial" panose="020B0604020202020204" pitchFamily="34" charset="0"/>
                          </a:rPr>
                          <m:t>𝒄𝒂𝒔𝒉</m:t>
                        </m:r>
                      </m:sub>
                    </m:sSub>
                  </m:oMath>
                </a14:m>
                <a:r>
                  <a:rPr lang="en-US" sz="900" dirty="0">
                    <a:solidFill>
                      <a:srgbClr val="990000"/>
                    </a:solidFill>
                    <a:latin typeface="Arial" panose="020B0604020202020204" pitchFamily="34" charset="0"/>
                    <a:cs typeface="Arial" panose="020B0604020202020204" pitchFamily="34" charset="0"/>
                  </a:rPr>
                  <a:t> </a:t>
                </a:r>
                <a:r>
                  <a:rPr lang="en-US" sz="900" b="1" dirty="0">
                    <a:solidFill>
                      <a:srgbClr val="990000"/>
                    </a:solidFill>
                    <a:latin typeface="Arial" panose="020B0604020202020204" pitchFamily="34" charset="0"/>
                    <a:cs typeface="Arial" panose="020B0604020202020204" pitchFamily="34" charset="0"/>
                  </a:rPr>
                  <a:t>, then outstanding short-term debt:</a:t>
                </a:r>
              </a:p>
              <a:p>
                <a:pPr marL="221615" marR="30480" indent="-171450">
                  <a:lnSpc>
                    <a:spcPct val="101000"/>
                  </a:lnSpc>
                  <a:spcBef>
                    <a:spcPts val="600"/>
                  </a:spcBef>
                  <a:spcAft>
                    <a:spcPts val="600"/>
                  </a:spcAft>
                  <a:buFont typeface="Arial" panose="020B0604020202020204" pitchFamily="34" charset="0"/>
                  <a:buChar char="•"/>
                  <a:tabLst>
                    <a:tab pos="167640" algn="l"/>
                  </a:tabLst>
                </a:pPr>
                <a:r>
                  <a:rPr lang="en-US" sz="900" b="1" dirty="0">
                    <a:solidFill>
                      <a:srgbClr val="990000"/>
                    </a:solidFill>
                    <a:latin typeface="Arial" panose="020B0604020202020204" pitchFamily="34" charset="0"/>
                    <a:cs typeface="Arial" panose="020B0604020202020204" pitchFamily="34" charset="0"/>
                  </a:rPr>
                  <a:t>OLS: </a:t>
                </a:r>
                <a:r>
                  <a:rPr lang="en-US" sz="900" b="1" spc="-45" dirty="0">
                    <a:solidFill>
                      <a:srgbClr val="990000"/>
                    </a:solidFill>
                    <a:latin typeface="Arial" panose="020B0604020202020204" pitchFamily="34" charset="0"/>
                    <a:cs typeface="Arial" panose="020B0604020202020204" pitchFamily="34" charset="0"/>
                  </a:rPr>
                  <a:t>⬆️</a:t>
                </a:r>
                <a:r>
                  <a:rPr lang="en-US" sz="900" spc="-45" dirty="0">
                    <a:solidFill>
                      <a:srgbClr val="990000"/>
                    </a:solidFill>
                    <a:latin typeface="Arial" panose="020B0604020202020204" pitchFamily="34" charset="0"/>
                    <a:cs typeface="Arial" panose="020B0604020202020204" pitchFamily="34" charset="0"/>
                  </a:rPr>
                  <a:t> </a:t>
                </a:r>
                <a:r>
                  <a:rPr lang="en-US" sz="900" dirty="0">
                    <a:solidFill>
                      <a:srgbClr val="990000"/>
                    </a:solidFill>
                    <a:latin typeface="Arial" panose="020B0604020202020204" pitchFamily="34" charset="0"/>
                    <a:cs typeface="Arial" panose="020B0604020202020204" pitchFamily="34" charset="0"/>
                  </a:rPr>
                  <a:t>1.43% DR. </a:t>
                </a:r>
                <a:r>
                  <a:rPr lang="en-US" sz="900" b="1" dirty="0">
                    <a:solidFill>
                      <a:srgbClr val="990000"/>
                    </a:solidFill>
                    <a:latin typeface="Arial" panose="020B0604020202020204" pitchFamily="34" charset="0"/>
                    <a:cs typeface="Arial" panose="020B0604020202020204" pitchFamily="34" charset="0"/>
                  </a:rPr>
                  <a:t>Eff Size:</a:t>
                </a:r>
                <a:r>
                  <a:rPr lang="en-US" sz="900" dirty="0">
                    <a:solidFill>
                      <a:srgbClr val="990000"/>
                    </a:solidFill>
                    <a:latin typeface="Arial" panose="020B0604020202020204" pitchFamily="34" charset="0"/>
                    <a:cs typeface="Arial" panose="020B0604020202020204" pitchFamily="34" charset="0"/>
                  </a:rPr>
                  <a:t> 0.22 </a:t>
                </a:r>
                <a14:m>
                  <m:oMath xmlns:m="http://schemas.openxmlformats.org/officeDocument/2006/math">
                    <m:r>
                      <a:rPr lang="en-US" sz="900" b="0" i="1" smtClean="0">
                        <a:solidFill>
                          <a:srgbClr val="990000"/>
                        </a:solidFill>
                        <a:latin typeface="Cambria Math" panose="02040503050406030204" pitchFamily="18" charset="0"/>
                        <a:cs typeface="Arial" panose="020B0604020202020204" pitchFamily="34" charset="0"/>
                      </a:rPr>
                      <m:t>𝑆</m:t>
                    </m:r>
                    <m:sSub>
                      <m:sSubPr>
                        <m:ctrlPr>
                          <a:rPr lang="en-US" sz="900" b="0" i="1" smtClean="0">
                            <a:solidFill>
                              <a:srgbClr val="990000"/>
                            </a:solidFill>
                            <a:latin typeface="Cambria Math" panose="02040503050406030204" pitchFamily="18" charset="0"/>
                            <a:cs typeface="Arial" panose="020B0604020202020204" pitchFamily="34" charset="0"/>
                          </a:rPr>
                        </m:ctrlPr>
                      </m:sSubPr>
                      <m:e>
                        <m:r>
                          <a:rPr lang="en-US" sz="900" b="0" i="1" smtClean="0">
                            <a:solidFill>
                              <a:srgbClr val="990000"/>
                            </a:solidFill>
                            <a:latin typeface="Cambria Math" panose="02040503050406030204" pitchFamily="18" charset="0"/>
                            <a:cs typeface="Arial" panose="020B0604020202020204" pitchFamily="34" charset="0"/>
                          </a:rPr>
                          <m:t>𝐷</m:t>
                        </m:r>
                      </m:e>
                      <m:sub>
                        <m:r>
                          <a:rPr lang="en-US" sz="900" b="0" i="1" smtClean="0">
                            <a:solidFill>
                              <a:srgbClr val="990000"/>
                            </a:solidFill>
                            <a:latin typeface="Cambria Math" panose="02040503050406030204" pitchFamily="18" charset="0"/>
                            <a:cs typeface="Arial" panose="020B0604020202020204" pitchFamily="34" charset="0"/>
                          </a:rPr>
                          <m:t>𝑑𝑒𝑏𝑡</m:t>
                        </m:r>
                      </m:sub>
                    </m:sSub>
                  </m:oMath>
                </a14:m>
                <a:r>
                  <a:rPr lang="en-US" sz="900" dirty="0">
                    <a:solidFill>
                      <a:srgbClr val="990000"/>
                    </a:solidFill>
                    <a:latin typeface="Arial" panose="020B0604020202020204" pitchFamily="34" charset="0"/>
                    <a:cs typeface="Arial" panose="020B0604020202020204" pitchFamily="34" charset="0"/>
                  </a:rPr>
                  <a:t> </a:t>
                </a:r>
                <a:endParaRPr lang="en-US" sz="900" b="1" dirty="0">
                  <a:solidFill>
                    <a:srgbClr val="990000"/>
                  </a:solidFill>
                  <a:latin typeface="Arial" panose="020B0604020202020204" pitchFamily="34" charset="0"/>
                  <a:cs typeface="Arial" panose="020B0604020202020204" pitchFamily="34" charset="0"/>
                </a:endParaRPr>
              </a:p>
              <a:p>
                <a:pPr marL="221615" marR="30480" indent="-171450" algn="l">
                  <a:lnSpc>
                    <a:spcPct val="101000"/>
                  </a:lnSpc>
                  <a:spcBef>
                    <a:spcPts val="600"/>
                  </a:spcBef>
                  <a:spcAft>
                    <a:spcPts val="600"/>
                  </a:spcAft>
                  <a:buFont typeface="Arial" panose="020B0604020202020204" pitchFamily="34" charset="0"/>
                  <a:buChar char="•"/>
                  <a:tabLst>
                    <a:tab pos="167640" algn="l"/>
                  </a:tabLst>
                </a:pPr>
                <a:r>
                  <a:rPr lang="en-US" sz="900" b="1" dirty="0">
                    <a:solidFill>
                      <a:srgbClr val="990000"/>
                    </a:solidFill>
                    <a:latin typeface="Arial" panose="020B0604020202020204" pitchFamily="34" charset="0"/>
                    <a:cs typeface="Arial" panose="020B0604020202020204" pitchFamily="34" charset="0"/>
                  </a:rPr>
                  <a:t>IV : </a:t>
                </a:r>
                <a:r>
                  <a:rPr lang="en-US" sz="900" b="1" spc="-45" dirty="0">
                    <a:solidFill>
                      <a:srgbClr val="990000"/>
                    </a:solidFill>
                    <a:latin typeface="Arial" panose="020B0604020202020204" pitchFamily="34" charset="0"/>
                    <a:cs typeface="Arial" panose="020B0604020202020204" pitchFamily="34" charset="0"/>
                  </a:rPr>
                  <a:t>⬆️ </a:t>
                </a:r>
                <a:r>
                  <a:rPr lang="en-US" sz="900" spc="-45" dirty="0">
                    <a:solidFill>
                      <a:srgbClr val="990000"/>
                    </a:solidFill>
                    <a:latin typeface="Arial" panose="020B0604020202020204" pitchFamily="34" charset="0"/>
                    <a:cs typeface="Arial" panose="020B0604020202020204" pitchFamily="34" charset="0"/>
                  </a:rPr>
                  <a:t>3.80% DR: </a:t>
                </a:r>
                <a:r>
                  <a:rPr lang="en-US" sz="900" b="1" spc="-45" dirty="0">
                    <a:solidFill>
                      <a:srgbClr val="990000"/>
                    </a:solidFill>
                    <a:latin typeface="Arial" panose="020B0604020202020204" pitchFamily="34" charset="0"/>
                    <a:cs typeface="Arial" panose="020B0604020202020204" pitchFamily="34" charset="0"/>
                  </a:rPr>
                  <a:t>Eff Size: </a:t>
                </a:r>
                <a:r>
                  <a:rPr lang="en-US" sz="900" spc="-45" dirty="0">
                    <a:solidFill>
                      <a:srgbClr val="990000"/>
                    </a:solidFill>
                    <a:latin typeface="Arial" panose="020B0604020202020204" pitchFamily="34" charset="0"/>
                    <a:cs typeface="Arial" panose="020B0604020202020204" pitchFamily="34" charset="0"/>
                  </a:rPr>
                  <a:t>0.60 </a:t>
                </a:r>
                <a14:m>
                  <m:oMath xmlns:m="http://schemas.openxmlformats.org/officeDocument/2006/math">
                    <m:r>
                      <a:rPr lang="en-US" sz="900" b="0" i="1" smtClean="0">
                        <a:solidFill>
                          <a:srgbClr val="990000"/>
                        </a:solidFill>
                        <a:latin typeface="Cambria Math" panose="02040503050406030204" pitchFamily="18" charset="0"/>
                        <a:cs typeface="Arial" panose="020B0604020202020204" pitchFamily="34" charset="0"/>
                      </a:rPr>
                      <m:t>𝑆</m:t>
                    </m:r>
                    <m:sSub>
                      <m:sSubPr>
                        <m:ctrlPr>
                          <a:rPr lang="en-US" sz="900" b="0" i="1" smtClean="0">
                            <a:solidFill>
                              <a:srgbClr val="990000"/>
                            </a:solidFill>
                            <a:latin typeface="Cambria Math" panose="02040503050406030204" pitchFamily="18" charset="0"/>
                            <a:cs typeface="Arial" panose="020B0604020202020204" pitchFamily="34" charset="0"/>
                          </a:rPr>
                        </m:ctrlPr>
                      </m:sSubPr>
                      <m:e>
                        <m:r>
                          <a:rPr lang="en-US" sz="900" b="0" i="1" smtClean="0">
                            <a:solidFill>
                              <a:srgbClr val="990000"/>
                            </a:solidFill>
                            <a:latin typeface="Cambria Math" panose="02040503050406030204" pitchFamily="18" charset="0"/>
                            <a:cs typeface="Arial" panose="020B0604020202020204" pitchFamily="34" charset="0"/>
                          </a:rPr>
                          <m:t>𝐷</m:t>
                        </m:r>
                      </m:e>
                      <m:sub>
                        <m:r>
                          <a:rPr lang="en-US" sz="900" b="0" i="1" smtClean="0">
                            <a:solidFill>
                              <a:srgbClr val="990000"/>
                            </a:solidFill>
                            <a:latin typeface="Cambria Math" panose="02040503050406030204" pitchFamily="18" charset="0"/>
                            <a:cs typeface="Arial" panose="020B0604020202020204" pitchFamily="34" charset="0"/>
                          </a:rPr>
                          <m:t>𝑑𝑒𝑏𝑡</m:t>
                        </m:r>
                      </m:sub>
                    </m:sSub>
                  </m:oMath>
                </a14:m>
                <a:endParaRPr lang="en-US" sz="900" b="1" dirty="0">
                  <a:solidFill>
                    <a:srgbClr val="990000"/>
                  </a:solidFill>
                  <a:latin typeface="Arial" panose="020B0604020202020204" pitchFamily="34" charset="0"/>
                  <a:cs typeface="Arial" panose="020B0604020202020204" pitchFamily="34" charset="0"/>
                </a:endParaRPr>
              </a:p>
              <a:p>
                <a:pPr marL="221615" marR="30480" indent="-171450" algn="l">
                  <a:lnSpc>
                    <a:spcPct val="101000"/>
                  </a:lnSpc>
                  <a:spcBef>
                    <a:spcPts val="600"/>
                  </a:spcBef>
                  <a:spcAft>
                    <a:spcPts val="600"/>
                  </a:spcAft>
                  <a:buFont typeface="Arial" panose="020B0604020202020204" pitchFamily="34" charset="0"/>
                  <a:buChar char="•"/>
                  <a:tabLst>
                    <a:tab pos="167640" algn="l"/>
                  </a:tabLst>
                </a:pPr>
                <a:r>
                  <a:rPr lang="en-US" sz="900" b="1" dirty="0">
                    <a:solidFill>
                      <a:srgbClr val="990000"/>
                    </a:solidFill>
                    <a:latin typeface="Arial" panose="020B0604020202020204" pitchFamily="34" charset="0"/>
                    <a:cs typeface="Arial" panose="020B0604020202020204" pitchFamily="34" charset="0"/>
                  </a:rPr>
                  <a:t>Endogeneity bias &lt; 0: </a:t>
                </a:r>
                <a:r>
                  <a:rPr lang="en-US" sz="900" dirty="0">
                    <a:solidFill>
                      <a:srgbClr val="990000"/>
                    </a:solidFill>
                    <a:latin typeface="Arial" panose="020B0604020202020204" pitchFamily="34" charset="0"/>
                    <a:cs typeface="Arial" panose="020B0604020202020204" pitchFamily="34" charset="0"/>
                  </a:rPr>
                  <a:t>addressing OVB leads to </a:t>
                </a:r>
                <a:r>
                  <a:rPr lang="en-US" sz="900" b="1" spc="-45" dirty="0">
                    <a:solidFill>
                      <a:srgbClr val="990000"/>
                    </a:solidFill>
                    <a:latin typeface="Arial" panose="020B0604020202020204" pitchFamily="34" charset="0"/>
                    <a:cs typeface="Arial" panose="020B0604020202020204" pitchFamily="34" charset="0"/>
                  </a:rPr>
                  <a:t>⬆️</a:t>
                </a:r>
                <a:r>
                  <a:rPr lang="en-US" sz="900" dirty="0">
                    <a:solidFill>
                      <a:srgbClr val="990000"/>
                    </a:solidFill>
                    <a:latin typeface="Arial" panose="020B0604020202020204" pitchFamily="34" charset="0"/>
                    <a:cs typeface="Arial" panose="020B0604020202020204" pitchFamily="34" charset="0"/>
                  </a:rPr>
                  <a:t> </a:t>
                </a:r>
                <a14:m>
                  <m:oMath xmlns:m="http://schemas.openxmlformats.org/officeDocument/2006/math">
                    <m:acc>
                      <m:accPr>
                        <m:chr m:val="̂"/>
                        <m:ctrlPr>
                          <a:rPr lang="en-US" sz="900" b="0" i="1" smtClean="0">
                            <a:solidFill>
                              <a:srgbClr val="990000"/>
                            </a:solidFill>
                            <a:latin typeface="Cambria Math" panose="02040503050406030204" pitchFamily="18" charset="0"/>
                            <a:cs typeface="Arial" panose="020B0604020202020204" pitchFamily="34" charset="0"/>
                          </a:rPr>
                        </m:ctrlPr>
                      </m:accPr>
                      <m:e>
                        <m:sSub>
                          <m:sSubPr>
                            <m:ctrlPr>
                              <a:rPr lang="en-US" sz="900" b="1" i="1" smtClean="0">
                                <a:solidFill>
                                  <a:srgbClr val="990000"/>
                                </a:solidFill>
                                <a:latin typeface="Cambria Math" panose="02040503050406030204" pitchFamily="18" charset="0"/>
                                <a:cs typeface="Arial" panose="020B0604020202020204" pitchFamily="34" charset="0"/>
                              </a:rPr>
                            </m:ctrlPr>
                          </m:sSubPr>
                          <m:e>
                            <m:r>
                              <a:rPr lang="en-US" sz="900" b="1" i="1" smtClean="0">
                                <a:solidFill>
                                  <a:srgbClr val="990000"/>
                                </a:solidFill>
                                <a:latin typeface="Cambria Math" panose="02040503050406030204" pitchFamily="18" charset="0"/>
                                <a:cs typeface="Arial" panose="020B0604020202020204" pitchFamily="34" charset="0"/>
                              </a:rPr>
                              <m:t>𝜹</m:t>
                            </m:r>
                          </m:e>
                          <m:sub>
                            <m:r>
                              <a:rPr lang="en-US" sz="900" b="1" i="1" smtClean="0">
                                <a:solidFill>
                                  <a:srgbClr val="990000"/>
                                </a:solidFill>
                                <a:latin typeface="Cambria Math" panose="02040503050406030204" pitchFamily="18" charset="0"/>
                                <a:cs typeface="Arial" panose="020B0604020202020204" pitchFamily="34" charset="0"/>
                              </a:rPr>
                              <m:t>𝒐𝒍𝒔</m:t>
                            </m:r>
                          </m:sub>
                        </m:sSub>
                      </m:e>
                    </m:acc>
                    <m:r>
                      <a:rPr lang="en-US" sz="900" b="1" i="1" dirty="0" smtClean="0">
                        <a:solidFill>
                          <a:srgbClr val="990000"/>
                        </a:solidFill>
                        <a:latin typeface="Cambria Math" panose="02040503050406030204" pitchFamily="18" charset="0"/>
                        <a:cs typeface="Arial" panose="020B0604020202020204" pitchFamily="34" charset="0"/>
                      </a:rPr>
                      <m:t>.</m:t>
                    </m:r>
                  </m:oMath>
                </a14:m>
                <a:r>
                  <a:rPr lang="en-US" sz="900" b="1" dirty="0">
                    <a:solidFill>
                      <a:srgbClr val="990000"/>
                    </a:solidFill>
                    <a:latin typeface="Arial" panose="020B0604020202020204" pitchFamily="34" charset="0"/>
                    <a:cs typeface="Arial" panose="020B0604020202020204" pitchFamily="34" charset="0"/>
                  </a:rPr>
                  <a:t> </a:t>
                </a:r>
                <a:r>
                  <a:rPr lang="en-US" sz="900" dirty="0">
                    <a:solidFill>
                      <a:srgbClr val="990000"/>
                    </a:solidFill>
                    <a:latin typeface="Arial" panose="020B0604020202020204" pitchFamily="34" charset="0"/>
                    <a:cs typeface="Arial" panose="020B0604020202020204" pitchFamily="34" charset="0"/>
                  </a:rPr>
                  <a:t>Also,</a:t>
                </a:r>
                <a14:m>
                  <m:oMath xmlns:m="http://schemas.openxmlformats.org/officeDocument/2006/math">
                    <m:acc>
                      <m:accPr>
                        <m:chr m:val="̂"/>
                        <m:ctrlPr>
                          <a:rPr lang="en-US" sz="900" b="0" i="1" smtClean="0">
                            <a:solidFill>
                              <a:srgbClr val="990000"/>
                            </a:solidFill>
                            <a:latin typeface="Cambria Math" panose="02040503050406030204" pitchFamily="18" charset="0"/>
                            <a:cs typeface="Arial" panose="020B0604020202020204" pitchFamily="34" charset="0"/>
                          </a:rPr>
                        </m:ctrlPr>
                      </m:accPr>
                      <m:e>
                        <m:sSub>
                          <m:sSubPr>
                            <m:ctrlPr>
                              <a:rPr lang="en-US" sz="900" b="1" i="1" smtClean="0">
                                <a:solidFill>
                                  <a:srgbClr val="990000"/>
                                </a:solidFill>
                                <a:latin typeface="Cambria Math" panose="02040503050406030204" pitchFamily="18" charset="0"/>
                                <a:cs typeface="Arial" panose="020B0604020202020204" pitchFamily="34" charset="0"/>
                              </a:rPr>
                            </m:ctrlPr>
                          </m:sSubPr>
                          <m:e>
                            <m:r>
                              <a:rPr lang="en-US" sz="900" b="1" i="1" smtClean="0">
                                <a:solidFill>
                                  <a:srgbClr val="990000"/>
                                </a:solidFill>
                                <a:latin typeface="Cambria Math" panose="02040503050406030204" pitchFamily="18" charset="0"/>
                                <a:cs typeface="Arial" panose="020B0604020202020204" pitchFamily="34" charset="0"/>
                              </a:rPr>
                              <m:t> </m:t>
                            </m:r>
                            <m:r>
                              <a:rPr lang="en-US" sz="900" b="1" i="1" smtClean="0">
                                <a:solidFill>
                                  <a:srgbClr val="990000"/>
                                </a:solidFill>
                                <a:latin typeface="Cambria Math" panose="02040503050406030204" pitchFamily="18" charset="0"/>
                                <a:cs typeface="Arial" panose="020B0604020202020204" pitchFamily="34" charset="0"/>
                              </a:rPr>
                              <m:t>𝜹</m:t>
                            </m:r>
                          </m:e>
                          <m:sub>
                            <m:r>
                              <a:rPr lang="en-US" sz="900" b="1" i="1" smtClean="0">
                                <a:solidFill>
                                  <a:srgbClr val="990000"/>
                                </a:solidFill>
                                <a:latin typeface="Cambria Math" panose="02040503050406030204" pitchFamily="18" charset="0"/>
                                <a:cs typeface="Arial" panose="020B0604020202020204" pitchFamily="34" charset="0"/>
                              </a:rPr>
                              <m:t>𝒐𝒍𝒔</m:t>
                            </m:r>
                          </m:sub>
                        </m:sSub>
                      </m:e>
                    </m:acc>
                    <m:r>
                      <a:rPr lang="en-US" sz="900" b="0" i="1" smtClean="0">
                        <a:solidFill>
                          <a:srgbClr val="990000"/>
                        </a:solidFill>
                        <a:latin typeface="Cambria Math" panose="02040503050406030204" pitchFamily="18" charset="0"/>
                        <a:cs typeface="Arial" panose="020B0604020202020204" pitchFamily="34" charset="0"/>
                      </a:rPr>
                      <m:t>&lt;</m:t>
                    </m:r>
                    <m:acc>
                      <m:accPr>
                        <m:chr m:val="̂"/>
                        <m:ctrlPr>
                          <a:rPr lang="en-US" sz="900" b="0" i="1" smtClean="0">
                            <a:solidFill>
                              <a:srgbClr val="990000"/>
                            </a:solidFill>
                            <a:latin typeface="Cambria Math" panose="02040503050406030204" pitchFamily="18" charset="0"/>
                            <a:cs typeface="Arial" panose="020B0604020202020204" pitchFamily="34" charset="0"/>
                          </a:rPr>
                        </m:ctrlPr>
                      </m:accPr>
                      <m:e>
                        <m:sSub>
                          <m:sSubPr>
                            <m:ctrlPr>
                              <a:rPr lang="en-US" sz="900" b="1" i="1" smtClean="0">
                                <a:solidFill>
                                  <a:srgbClr val="990000"/>
                                </a:solidFill>
                                <a:latin typeface="Cambria Math" panose="02040503050406030204" pitchFamily="18" charset="0"/>
                                <a:cs typeface="Arial" panose="020B0604020202020204" pitchFamily="34" charset="0"/>
                              </a:rPr>
                            </m:ctrlPr>
                          </m:sSubPr>
                          <m:e>
                            <m:r>
                              <a:rPr lang="en-US" sz="900" b="1" i="1" smtClean="0">
                                <a:solidFill>
                                  <a:srgbClr val="990000"/>
                                </a:solidFill>
                                <a:latin typeface="Cambria Math" panose="02040503050406030204" pitchFamily="18" charset="0"/>
                                <a:cs typeface="Arial" panose="020B0604020202020204" pitchFamily="34" charset="0"/>
                              </a:rPr>
                              <m:t>𝜹</m:t>
                            </m:r>
                          </m:e>
                          <m:sub>
                            <m:r>
                              <a:rPr lang="en-US" sz="900" b="1" i="1" smtClean="0">
                                <a:solidFill>
                                  <a:srgbClr val="990000"/>
                                </a:solidFill>
                                <a:latin typeface="Cambria Math" panose="02040503050406030204" pitchFamily="18" charset="0"/>
                                <a:cs typeface="Arial" panose="020B0604020202020204" pitchFamily="34" charset="0"/>
                              </a:rPr>
                              <m:t>𝒊</m:t>
                            </m:r>
                            <m:r>
                              <a:rPr lang="en-US" sz="900" b="0" i="1" smtClean="0">
                                <a:solidFill>
                                  <a:srgbClr val="990000"/>
                                </a:solidFill>
                                <a:latin typeface="Cambria Math" panose="02040503050406030204" pitchFamily="18" charset="0"/>
                                <a:cs typeface="Arial" panose="020B0604020202020204" pitchFamily="34" charset="0"/>
                              </a:rPr>
                              <m:t>𝑣</m:t>
                            </m:r>
                          </m:sub>
                        </m:sSub>
                      </m:e>
                    </m:acc>
                  </m:oMath>
                </a14:m>
                <a:endParaRPr lang="en-US" sz="900" spc="-45" dirty="0">
                  <a:solidFill>
                    <a:srgbClr val="990000"/>
                  </a:solidFill>
                  <a:latin typeface="Arial" panose="020B0604020202020204" pitchFamily="34" charset="0"/>
                  <a:cs typeface="Arial" panose="020B0604020202020204" pitchFamily="34" charset="0"/>
                </a:endParaRPr>
              </a:p>
              <a:p>
                <a:pPr marL="221615" marR="30480" indent="-171450" algn="l">
                  <a:lnSpc>
                    <a:spcPct val="101000"/>
                  </a:lnSpc>
                  <a:spcBef>
                    <a:spcPts val="600"/>
                  </a:spcBef>
                  <a:spcAft>
                    <a:spcPts val="600"/>
                  </a:spcAft>
                  <a:buFont typeface="Arial" panose="020B0604020202020204" pitchFamily="34" charset="0"/>
                  <a:buChar char="•"/>
                  <a:tabLst>
                    <a:tab pos="167640" algn="l"/>
                  </a:tabLst>
                </a:pPr>
                <a:r>
                  <a:rPr lang="en-US" sz="900" spc="-45" dirty="0">
                    <a:solidFill>
                      <a:srgbClr val="990000"/>
                    </a:solidFill>
                    <a:latin typeface="Arial" panose="020B0604020202020204" pitchFamily="34" charset="0"/>
                    <a:cs typeface="Arial" panose="020B0604020202020204" pitchFamily="34" charset="0"/>
                  </a:rPr>
                  <a:t>IV estimates less sensitive to econometric specification. </a:t>
                </a:r>
              </a:p>
              <a:p>
                <a:pPr marL="221615" marR="30480" indent="-171450" algn="l">
                  <a:lnSpc>
                    <a:spcPct val="101000"/>
                  </a:lnSpc>
                  <a:spcBef>
                    <a:spcPts val="600"/>
                  </a:spcBef>
                  <a:spcAft>
                    <a:spcPts val="600"/>
                  </a:spcAft>
                  <a:buFont typeface="Arial" panose="020B0604020202020204" pitchFamily="34" charset="0"/>
                  <a:buChar char="•"/>
                  <a:tabLst>
                    <a:tab pos="167640" algn="l"/>
                  </a:tabLst>
                </a:pPr>
                <a:r>
                  <a:rPr lang="en-US" sz="900" b="1" spc="-45" dirty="0">
                    <a:solidFill>
                      <a:srgbClr val="990000"/>
                    </a:solidFill>
                    <a:latin typeface="Arial" panose="020B0604020202020204" pitchFamily="34" charset="0"/>
                    <a:cs typeface="Arial" panose="020B0604020202020204" pitchFamily="34" charset="0"/>
                  </a:rPr>
                  <a:t>Strong instrument:</a:t>
                </a:r>
                <a:r>
                  <a:rPr lang="en-US" sz="900" spc="-45" dirty="0">
                    <a:solidFill>
                      <a:srgbClr val="990000"/>
                    </a:solidFill>
                    <a:latin typeface="Arial" panose="020B0604020202020204" pitchFamily="34" charset="0"/>
                    <a:cs typeface="Arial" panose="020B0604020202020204" pitchFamily="34" charset="0"/>
                  </a:rPr>
                  <a:t> Cragg Donald F-Stat &gt; 24</a:t>
                </a:r>
              </a:p>
              <a:p>
                <a:pPr marL="221615" marR="30480" indent="-171450" algn="l">
                  <a:lnSpc>
                    <a:spcPct val="101000"/>
                  </a:lnSpc>
                  <a:spcBef>
                    <a:spcPts val="600"/>
                  </a:spcBef>
                  <a:spcAft>
                    <a:spcPts val="600"/>
                  </a:spcAft>
                  <a:buFont typeface="Arial" panose="020B0604020202020204" pitchFamily="34" charset="0"/>
                  <a:buChar char="•"/>
                  <a:tabLst>
                    <a:tab pos="167640" algn="l"/>
                  </a:tabLst>
                </a:pPr>
                <a:r>
                  <a:rPr lang="en-US" sz="900" b="1" spc="-45" dirty="0">
                    <a:solidFill>
                      <a:srgbClr val="990000"/>
                    </a:solidFill>
                    <a:latin typeface="Arial" panose="020B0604020202020204" pitchFamily="34" charset="0"/>
                    <a:cs typeface="Arial" panose="020B0604020202020204" pitchFamily="34" charset="0"/>
                  </a:rPr>
                  <a:t>First Stage: </a:t>
                </a:r>
                <a:r>
                  <a:rPr lang="en-US" sz="900" spc="-45" dirty="0">
                    <a:solidFill>
                      <a:srgbClr val="990000"/>
                    </a:solidFill>
                    <a:latin typeface="Arial" panose="020B0604020202020204" pitchFamily="34" charset="0"/>
                    <a:cs typeface="Arial" panose="020B0604020202020204" pitchFamily="34" charset="0"/>
                  </a:rPr>
                  <a:t>a timing error equivalent to 1% of DR leads to an </a:t>
                </a:r>
                <a:r>
                  <a:rPr lang="en-US" sz="900" b="1" spc="-45" dirty="0">
                    <a:solidFill>
                      <a:srgbClr val="990000"/>
                    </a:solidFill>
                    <a:latin typeface="Arial" panose="020B0604020202020204" pitchFamily="34" charset="0"/>
                    <a:cs typeface="Arial" panose="020B0604020202020204" pitchFamily="34" charset="0"/>
                  </a:rPr>
                  <a:t>⬆️</a:t>
                </a:r>
                <a:r>
                  <a:rPr lang="en-US" sz="900" spc="-45" dirty="0">
                    <a:solidFill>
                      <a:srgbClr val="990000"/>
                    </a:solidFill>
                    <a:latin typeface="Arial" panose="020B0604020202020204" pitchFamily="34" charset="0"/>
                    <a:cs typeface="Arial" panose="020B0604020202020204" pitchFamily="34" charset="0"/>
                  </a:rPr>
                  <a:t> in cash reserves of to 1.46% DR. </a:t>
                </a:r>
                <a:endParaRPr lang="en-US" sz="900" b="1" dirty="0">
                  <a:solidFill>
                    <a:srgbClr val="990000"/>
                  </a:solidFill>
                  <a:latin typeface="Arial" panose="020B0604020202020204" pitchFamily="34" charset="0"/>
                  <a:cs typeface="Arial" panose="020B0604020202020204" pitchFamily="34" charset="0"/>
                </a:endParaRPr>
              </a:p>
            </p:txBody>
          </p:sp>
        </mc:Choice>
        <mc:Fallback xmlns="">
          <p:sp>
            <p:nvSpPr>
              <p:cNvPr id="3" name="object 3">
                <a:extLst>
                  <a:ext uri="{FF2B5EF4-FFF2-40B4-BE49-F238E27FC236}">
                    <a16:creationId xmlns:a16="http://schemas.microsoft.com/office/drawing/2014/main" id="{321CF399-F907-3F6D-984F-EFB183463A27}"/>
                  </a:ext>
                </a:extLst>
              </p:cNvPr>
              <p:cNvSpPr txBox="1">
                <a:spLocks noRot="1" noChangeAspect="1" noMove="1" noResize="1" noEditPoints="1" noAdjustHandles="1" noChangeArrowheads="1" noChangeShapeType="1" noTextEdit="1"/>
              </p:cNvSpPr>
              <p:nvPr/>
            </p:nvSpPr>
            <p:spPr>
              <a:xfrm>
                <a:off x="3587708" y="318291"/>
                <a:ext cx="2565442" cy="2478755"/>
              </a:xfrm>
              <a:prstGeom prst="rect">
                <a:avLst/>
              </a:prstGeom>
              <a:blipFill>
                <a:blip r:embed="rId2"/>
                <a:stretch>
                  <a:fillRect l="-985" t="-1015" b="-2030"/>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65C43F5C-C5B7-8BEC-9DFA-108D8AE81ACB}"/>
              </a:ext>
            </a:extLst>
          </p:cNvPr>
          <p:cNvGraphicFramePr>
            <a:graphicFrameLocks noGrp="1"/>
          </p:cNvGraphicFramePr>
          <p:nvPr/>
        </p:nvGraphicFramePr>
        <p:xfrm>
          <a:off x="17689" y="475822"/>
          <a:ext cx="3551835" cy="2188720"/>
        </p:xfrm>
        <a:graphic>
          <a:graphicData uri="http://schemas.openxmlformats.org/drawingml/2006/table">
            <a:tbl>
              <a:tblPr firstRow="1" firstCol="1" lastRow="1" lastCol="1" bandRow="1" bandCol="1"/>
              <a:tblGrid>
                <a:gridCol w="1418235">
                  <a:extLst>
                    <a:ext uri="{9D8B030D-6E8A-4147-A177-3AD203B41FA5}">
                      <a16:colId xmlns:a16="http://schemas.microsoft.com/office/drawing/2014/main" val="1677651759"/>
                    </a:ext>
                  </a:extLst>
                </a:gridCol>
                <a:gridCol w="533400">
                  <a:extLst>
                    <a:ext uri="{9D8B030D-6E8A-4147-A177-3AD203B41FA5}">
                      <a16:colId xmlns:a16="http://schemas.microsoft.com/office/drawing/2014/main" val="1591696533"/>
                    </a:ext>
                  </a:extLst>
                </a:gridCol>
                <a:gridCol w="533400">
                  <a:extLst>
                    <a:ext uri="{9D8B030D-6E8A-4147-A177-3AD203B41FA5}">
                      <a16:colId xmlns:a16="http://schemas.microsoft.com/office/drawing/2014/main" val="497304717"/>
                    </a:ext>
                  </a:extLst>
                </a:gridCol>
                <a:gridCol w="533400">
                  <a:extLst>
                    <a:ext uri="{9D8B030D-6E8A-4147-A177-3AD203B41FA5}">
                      <a16:colId xmlns:a16="http://schemas.microsoft.com/office/drawing/2014/main" val="1044719312"/>
                    </a:ext>
                  </a:extLst>
                </a:gridCol>
                <a:gridCol w="533400">
                  <a:extLst>
                    <a:ext uri="{9D8B030D-6E8A-4147-A177-3AD203B41FA5}">
                      <a16:colId xmlns:a16="http://schemas.microsoft.com/office/drawing/2014/main" val="3457127346"/>
                    </a:ext>
                  </a:extLst>
                </a:gridCol>
              </a:tblGrid>
              <a:tr h="0">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270" marR="1905" algn="ctr">
                        <a:lnSpc>
                          <a:spcPts val="105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(1)</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540" marR="2540" algn="ctr">
                        <a:lnSpc>
                          <a:spcPts val="105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(2)</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540" marR="3175" algn="ctr">
                        <a:lnSpc>
                          <a:spcPts val="105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(3)</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540" marR="3175" algn="ctr">
                        <a:lnSpc>
                          <a:spcPts val="105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(4)</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822521010"/>
                  </a:ext>
                </a:extLst>
              </a:tr>
              <a:tr h="0">
                <a:tc>
                  <a:txBody>
                    <a:bodyPr/>
                    <a:lstStyle/>
                    <a:p>
                      <a:pPr marL="75565" marR="0" algn="l">
                        <a:lnSpc>
                          <a:spcPts val="1040"/>
                        </a:lnSpc>
                        <a:spcBef>
                          <a:spcPts val="0"/>
                        </a:spcBef>
                        <a:spcAft>
                          <a:spcPts val="0"/>
                        </a:spcAft>
                      </a:pPr>
                      <a:r>
                        <a:rPr lang="en-US" sz="800" b="1" dirty="0">
                          <a:effectLst/>
                          <a:latin typeface="Georgia" panose="02040502050405020303" pitchFamily="18" charset="0"/>
                          <a:ea typeface="Cambria" panose="02040503050406030204" pitchFamily="18" charset="0"/>
                          <a:cs typeface="Cambria" panose="02040503050406030204" pitchFamily="18" charset="0"/>
                        </a:rPr>
                        <a:t>Panel</a:t>
                      </a:r>
                      <a:r>
                        <a:rPr lang="en-US" sz="800" b="1" spc="95" dirty="0">
                          <a:effectLst/>
                          <a:latin typeface="Georgia" panose="02040502050405020303" pitchFamily="18" charset="0"/>
                          <a:ea typeface="Cambria" panose="02040503050406030204" pitchFamily="18" charset="0"/>
                          <a:cs typeface="Cambria" panose="02040503050406030204" pitchFamily="18" charset="0"/>
                        </a:rPr>
                        <a:t> </a:t>
                      </a:r>
                      <a:r>
                        <a:rPr lang="en-US" sz="800" b="1" dirty="0">
                          <a:effectLst/>
                          <a:latin typeface="Georgia" panose="02040502050405020303" pitchFamily="18" charset="0"/>
                          <a:ea typeface="Cambria" panose="02040503050406030204" pitchFamily="18" charset="0"/>
                          <a:cs typeface="Cambria" panose="02040503050406030204" pitchFamily="18" charset="0"/>
                        </a:rPr>
                        <a:t>A:</a:t>
                      </a:r>
                      <a:r>
                        <a:rPr lang="en-US" sz="800" b="1" spc="105" dirty="0">
                          <a:effectLst/>
                          <a:latin typeface="Georgia" panose="02040502050405020303" pitchFamily="18" charset="0"/>
                          <a:ea typeface="Cambria" panose="02040503050406030204" pitchFamily="18" charset="0"/>
                          <a:cs typeface="Cambria" panose="02040503050406030204" pitchFamily="18" charset="0"/>
                        </a:rPr>
                        <a:t> </a:t>
                      </a:r>
                      <a:r>
                        <a:rPr lang="en-US" sz="800" b="1" dirty="0">
                          <a:effectLst/>
                          <a:latin typeface="Georgia" panose="02040502050405020303" pitchFamily="18" charset="0"/>
                          <a:ea typeface="Cambria" panose="02040503050406030204" pitchFamily="18" charset="0"/>
                          <a:cs typeface="Cambria" panose="02040503050406030204" pitchFamily="18" charset="0"/>
                        </a:rPr>
                        <a:t>OLS</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tx2">
                        <a:lumMod val="20000"/>
                        <a:lumOff val="80000"/>
                      </a:schemeClr>
                    </a:solidFill>
                  </a:tcPr>
                </a:tc>
                <a:extLst>
                  <a:ext uri="{0D108BD9-81ED-4DB2-BD59-A6C34878D82A}">
                    <a16:rowId xmlns:a16="http://schemas.microsoft.com/office/drawing/2014/main" val="2131933874"/>
                  </a:ext>
                </a:extLst>
              </a:tr>
              <a:tr h="0">
                <a:tc>
                  <a:txBody>
                    <a:bodyPr/>
                    <a:lstStyle/>
                    <a:p>
                      <a:pPr marL="75565" marR="0" algn="l">
                        <a:lnSpc>
                          <a:spcPts val="1195"/>
                        </a:lnSpc>
                        <a:spcBef>
                          <a:spcPts val="0"/>
                        </a:spcBef>
                        <a:spcAft>
                          <a:spcPts val="0"/>
                        </a:spcAft>
                      </a:pPr>
                      <a:r>
                        <a:rPr lang="en-US" sz="800" dirty="0">
                          <a:effectLst/>
                          <a:latin typeface="Cambria" panose="02040503050406030204" pitchFamily="18" charset="0"/>
                          <a:ea typeface="Cambria" panose="02040503050406030204" pitchFamily="18" charset="0"/>
                          <a:cs typeface="Cambria" panose="02040503050406030204" pitchFamily="18" charset="0"/>
                        </a:rPr>
                        <a:t>Cash</a:t>
                      </a:r>
                      <a:r>
                        <a:rPr lang="en-US" sz="800" spc="135" dirty="0">
                          <a:effectLst/>
                          <a:latin typeface="Cambria" panose="02040503050406030204" pitchFamily="18" charset="0"/>
                          <a:ea typeface="Cambria" panose="02040503050406030204" pitchFamily="18" charset="0"/>
                          <a:cs typeface="Cambria" panose="02040503050406030204" pitchFamily="18" charset="0"/>
                        </a:rPr>
                        <a:t> </a:t>
                      </a:r>
                      <a:r>
                        <a:rPr lang="en-US" sz="800" dirty="0">
                          <a:effectLst/>
                          <a:latin typeface="Cambria" panose="02040503050406030204" pitchFamily="18" charset="0"/>
                          <a:ea typeface="Cambria" panose="02040503050406030204" pitchFamily="18" charset="0"/>
                          <a:cs typeface="Cambria" panose="02040503050406030204" pitchFamily="18" charset="0"/>
                        </a:rPr>
                        <a:t>Reserves</a:t>
                      </a:r>
                      <a:r>
                        <a:rPr lang="en-US" sz="800" spc="140" dirty="0">
                          <a:effectLst/>
                          <a:latin typeface="Cambria" panose="02040503050406030204" pitchFamily="18" charset="0"/>
                          <a:ea typeface="Cambria" panose="02040503050406030204" pitchFamily="18" charset="0"/>
                          <a:cs typeface="Cambria" panose="02040503050406030204" pitchFamily="18" charset="0"/>
                        </a:rPr>
                        <a:t> </a:t>
                      </a:r>
                      <a:r>
                        <a:rPr lang="en-US" sz="800" dirty="0">
                          <a:effectLst/>
                          <a:latin typeface="Cambria" panose="02040503050406030204" pitchFamily="18" charset="0"/>
                          <a:ea typeface="Cambria" panose="02040503050406030204" pitchFamily="18" charset="0"/>
                          <a:cs typeface="Cambria" panose="02040503050406030204" pitchFamily="18" charset="0"/>
                        </a:rPr>
                        <a:t>(%</a:t>
                      </a:r>
                      <a:r>
                        <a:rPr lang="en-US" sz="800" spc="135" dirty="0">
                          <a:effectLst/>
                          <a:latin typeface="Cambria" panose="02040503050406030204" pitchFamily="18" charset="0"/>
                          <a:ea typeface="Cambria" panose="02040503050406030204" pitchFamily="18" charset="0"/>
                          <a:cs typeface="Cambria" panose="02040503050406030204" pitchFamily="18" charset="0"/>
                        </a:rPr>
                        <a:t> </a:t>
                      </a:r>
                      <a:r>
                        <a:rPr lang="en-US" sz="800" dirty="0">
                          <a:effectLst/>
                          <a:latin typeface="Cambria" panose="02040503050406030204" pitchFamily="18" charset="0"/>
                          <a:ea typeface="Cambria" panose="02040503050406030204" pitchFamily="18" charset="0"/>
                          <a:cs typeface="Cambria" panose="02040503050406030204" pitchFamily="18" charset="0"/>
                        </a:rPr>
                        <a:t>DR)</a:t>
                      </a:r>
                      <a:r>
                        <a:rPr lang="en-US" sz="800" spc="140" dirty="0">
                          <a:effectLst/>
                          <a:latin typeface="Cambria" panose="02040503050406030204" pitchFamily="18" charset="0"/>
                          <a:ea typeface="Cambria" panose="02040503050406030204" pitchFamily="18" charset="0"/>
                          <a:cs typeface="Cambria" panose="02040503050406030204" pitchFamily="18" charset="0"/>
                        </a:rPr>
                        <a:t> </a:t>
                      </a:r>
                      <a:r>
                        <a:rPr lang="en-US" sz="800" i="1" spc="-25" dirty="0" err="1">
                          <a:effectLst/>
                          <a:latin typeface="Georgia" panose="02040502050405020303" pitchFamily="18" charset="0"/>
                          <a:ea typeface="Cambria" panose="02040503050406030204" pitchFamily="18" charset="0"/>
                          <a:cs typeface="Cambria" panose="02040503050406030204" pitchFamily="18" charset="0"/>
                        </a:rPr>
                        <a:t>δ</a:t>
                      </a:r>
                      <a:r>
                        <a:rPr lang="en-US" sz="800" spc="-25" dirty="0">
                          <a:effectLst/>
                          <a:latin typeface="Tahoma" panose="020B0604030504040204" pitchFamily="34" charset="0"/>
                          <a:ea typeface="Cambria" panose="02040503050406030204" pitchFamily="18" charset="0"/>
                          <a:cs typeface="Cambria" panose="02040503050406030204" pitchFamily="18" charset="0"/>
                        </a:rPr>
                        <a:t>ˆ</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140"/>
                        </a:lnSpc>
                        <a:spcBef>
                          <a:spcPts val="55"/>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-0.152***</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5"/>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a:t>
                      </a:r>
                      <a:r>
                        <a:rPr lang="en-US" sz="800" spc="-10">
                          <a:effectLst/>
                          <a:latin typeface="Cambria" panose="02040503050406030204" pitchFamily="18" charset="0"/>
                          <a:ea typeface="Cambria" panose="02040503050406030204" pitchFamily="18" charset="0"/>
                          <a:cs typeface="Cambria" panose="02040503050406030204" pitchFamily="18" charset="0"/>
                        </a:rPr>
                        <a:t>0.043</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140"/>
                        </a:lnSpc>
                        <a:spcBef>
                          <a:spcPts val="55"/>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0.067*</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810" algn="ctr">
                        <a:lnSpc>
                          <a:spcPts val="1140"/>
                        </a:lnSpc>
                        <a:spcBef>
                          <a:spcPts val="55"/>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0.093**</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4075894364"/>
                  </a:ext>
                </a:extLst>
              </a:tr>
              <a:tr h="0">
                <a:tc>
                  <a:txBody>
                    <a:bodyPr/>
                    <a:lstStyle/>
                    <a:p>
                      <a:pPr marL="0" marR="0" algn="l">
                        <a:lnSpc>
                          <a:spcPts val="1095"/>
                        </a:lnSpc>
                        <a:spcBef>
                          <a:spcPts val="0"/>
                        </a:spcBef>
                        <a:spcAft>
                          <a:spcPts val="0"/>
                        </a:spcAft>
                      </a:pPr>
                      <a:r>
                        <a:rPr lang="en-US" sz="8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270" marR="1905" algn="ctr">
                        <a:lnSpc>
                          <a:spcPts val="112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(0.030)</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(0.031)</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(0.036)</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3175" algn="ctr">
                        <a:lnSpc>
                          <a:spcPts val="112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(0.036)</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86361382"/>
                  </a:ext>
                </a:extLst>
              </a:tr>
              <a:tr h="76500">
                <a:tc>
                  <a:txBody>
                    <a:bodyPr/>
                    <a:lstStyle/>
                    <a:p>
                      <a:pPr marL="75565" marR="0" algn="l">
                        <a:lnSpc>
                          <a:spcPts val="1040"/>
                        </a:lnSpc>
                        <a:spcBef>
                          <a:spcPts val="0"/>
                        </a:spcBef>
                        <a:spcAft>
                          <a:spcPts val="0"/>
                        </a:spcAft>
                      </a:pPr>
                      <a:r>
                        <a:rPr lang="en-US" sz="800" b="1" dirty="0">
                          <a:effectLst/>
                          <a:latin typeface="Georgia" panose="02040502050405020303" pitchFamily="18" charset="0"/>
                          <a:ea typeface="Cambria" panose="02040503050406030204" pitchFamily="18" charset="0"/>
                          <a:cs typeface="Cambria" panose="02040503050406030204" pitchFamily="18" charset="0"/>
                        </a:rPr>
                        <a:t>Panel</a:t>
                      </a:r>
                      <a:r>
                        <a:rPr lang="en-US" sz="800" b="1" spc="80" dirty="0">
                          <a:effectLst/>
                          <a:latin typeface="Georgia" panose="02040502050405020303" pitchFamily="18" charset="0"/>
                          <a:ea typeface="Cambria" panose="02040503050406030204" pitchFamily="18" charset="0"/>
                          <a:cs typeface="Cambria" panose="02040503050406030204" pitchFamily="18" charset="0"/>
                        </a:rPr>
                        <a:t> </a:t>
                      </a:r>
                      <a:r>
                        <a:rPr lang="en-US" sz="800" b="1" dirty="0">
                          <a:effectLst/>
                          <a:latin typeface="Georgia" panose="02040502050405020303" pitchFamily="18" charset="0"/>
                          <a:ea typeface="Cambria" panose="02040503050406030204" pitchFamily="18" charset="0"/>
                          <a:cs typeface="Cambria" panose="02040503050406030204" pitchFamily="18" charset="0"/>
                        </a:rPr>
                        <a:t>B:</a:t>
                      </a:r>
                      <a:r>
                        <a:rPr lang="en-US" sz="800" b="1" spc="85" dirty="0">
                          <a:effectLst/>
                          <a:latin typeface="Georgia" panose="02040502050405020303" pitchFamily="18" charset="0"/>
                          <a:ea typeface="Cambria" panose="02040503050406030204" pitchFamily="18" charset="0"/>
                          <a:cs typeface="Cambria" panose="02040503050406030204" pitchFamily="18" charset="0"/>
                        </a:rPr>
                        <a:t> </a:t>
                      </a:r>
                      <a:r>
                        <a:rPr lang="en-US" sz="800" b="1" dirty="0">
                          <a:effectLst/>
                          <a:latin typeface="Georgia" panose="02040502050405020303" pitchFamily="18" charset="0"/>
                          <a:ea typeface="Cambria" panose="02040503050406030204" pitchFamily="18" charset="0"/>
                          <a:cs typeface="Cambria" panose="02040503050406030204" pitchFamily="18" charset="0"/>
                        </a:rPr>
                        <a:t>2SLS</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tx2">
                        <a:lumMod val="20000"/>
                        <a:lumOff val="80000"/>
                      </a:schemeClr>
                    </a:solidFill>
                  </a:tcPr>
                </a:tc>
                <a:extLst>
                  <a:ext uri="{0D108BD9-81ED-4DB2-BD59-A6C34878D82A}">
                    <a16:rowId xmlns:a16="http://schemas.microsoft.com/office/drawing/2014/main" val="505775045"/>
                  </a:ext>
                </a:extLst>
              </a:tr>
              <a:tr h="0">
                <a:tc>
                  <a:txBody>
                    <a:bodyPr/>
                    <a:lstStyle/>
                    <a:p>
                      <a:pPr marL="75565" marR="0" algn="l">
                        <a:lnSpc>
                          <a:spcPts val="1195"/>
                        </a:lnSpc>
                        <a:spcBef>
                          <a:spcPts val="0"/>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Cash</a:t>
                      </a:r>
                      <a:r>
                        <a:rPr lang="en-US" sz="800" spc="135">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Reserves</a:t>
                      </a:r>
                      <a:r>
                        <a:rPr lang="en-US" sz="800" spc="140">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a:t>
                      </a:r>
                      <a:r>
                        <a:rPr lang="en-US" sz="800" spc="135">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DR)</a:t>
                      </a:r>
                      <a:r>
                        <a:rPr lang="en-US" sz="800" spc="140">
                          <a:effectLst/>
                          <a:latin typeface="Cambria" panose="02040503050406030204" pitchFamily="18" charset="0"/>
                          <a:ea typeface="Cambria" panose="02040503050406030204" pitchFamily="18" charset="0"/>
                          <a:cs typeface="Cambria" panose="02040503050406030204" pitchFamily="18" charset="0"/>
                        </a:rPr>
                        <a:t> </a:t>
                      </a:r>
                      <a:r>
                        <a:rPr lang="en-US" sz="800" i="1" spc="-25">
                          <a:effectLst/>
                          <a:latin typeface="Georgia" panose="02040502050405020303" pitchFamily="18" charset="0"/>
                          <a:ea typeface="Cambria" panose="02040503050406030204" pitchFamily="18" charset="0"/>
                          <a:cs typeface="Cambria" panose="02040503050406030204" pitchFamily="18" charset="0"/>
                        </a:rPr>
                        <a:t>δ</a:t>
                      </a:r>
                      <a:r>
                        <a:rPr lang="en-US" sz="800" spc="-25">
                          <a:effectLst/>
                          <a:latin typeface="Tahoma" panose="020B0604030504040204" pitchFamily="34" charset="0"/>
                          <a:ea typeface="Cambria" panose="02040503050406030204" pitchFamily="18" charset="0"/>
                          <a:cs typeface="Cambria" panose="02040503050406030204" pitchFamily="18" charset="0"/>
                        </a:rPr>
                        <a:t>ˆ</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140"/>
                        </a:lnSpc>
                        <a:spcBef>
                          <a:spcPts val="55"/>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0.194</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5"/>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0.325</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5"/>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0.211*</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140"/>
                        </a:lnSpc>
                        <a:spcBef>
                          <a:spcPts val="55"/>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0.246**</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721031882"/>
                  </a:ext>
                </a:extLst>
              </a:tr>
              <a:tr h="0">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11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(0.149)</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1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(0.200)</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1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(0.107)</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11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(0.107)</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869623893"/>
                  </a:ext>
                </a:extLst>
              </a:tr>
              <a:tr h="0">
                <a:tc>
                  <a:txBody>
                    <a:bodyPr/>
                    <a:lstStyle/>
                    <a:p>
                      <a:pPr marL="75565" marR="0" algn="l">
                        <a:lnSpc>
                          <a:spcPts val="1195"/>
                        </a:lnSpc>
                        <a:spcBef>
                          <a:spcPts val="0"/>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First</a:t>
                      </a:r>
                      <a:r>
                        <a:rPr lang="en-US" sz="800" spc="30">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Stage:</a:t>
                      </a:r>
                      <a:r>
                        <a:rPr lang="en-US" sz="800" spc="120">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Timing</a:t>
                      </a:r>
                      <a:r>
                        <a:rPr lang="en-US" sz="800" spc="30">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Error</a:t>
                      </a:r>
                      <a:r>
                        <a:rPr lang="en-US" sz="800" spc="35">
                          <a:effectLst/>
                          <a:latin typeface="Cambria" panose="02040503050406030204" pitchFamily="18" charset="0"/>
                          <a:ea typeface="Cambria" panose="02040503050406030204" pitchFamily="18" charset="0"/>
                          <a:cs typeface="Cambria" panose="02040503050406030204" pitchFamily="18" charset="0"/>
                        </a:rPr>
                        <a:t> </a:t>
                      </a:r>
                      <a:r>
                        <a:rPr lang="en-US" sz="800" i="1" spc="-25">
                          <a:effectLst/>
                          <a:latin typeface="Georgia" panose="02040502050405020303" pitchFamily="18" charset="0"/>
                          <a:ea typeface="Cambria" panose="02040503050406030204" pitchFamily="18" charset="0"/>
                          <a:cs typeface="Cambria" panose="02040503050406030204" pitchFamily="18" charset="0"/>
                        </a:rPr>
                        <a:t>β</a:t>
                      </a:r>
                      <a:r>
                        <a:rPr lang="en-US" sz="800" spc="-25">
                          <a:effectLst/>
                          <a:latin typeface="Tahoma" panose="020B0604030504040204" pitchFamily="34" charset="0"/>
                          <a:ea typeface="Cambria" panose="02040503050406030204" pitchFamily="18" charset="0"/>
                          <a:cs typeface="Cambria" panose="02040503050406030204" pitchFamily="18" charset="0"/>
                        </a:rPr>
                        <a:t>ˆ</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140"/>
                        </a:lnSpc>
                        <a:spcBef>
                          <a:spcPts val="5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1.565**</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1.131**</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1.661***</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140"/>
                        </a:lnSpc>
                        <a:spcBef>
                          <a:spcPts val="5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1.467***</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744316905"/>
                  </a:ext>
                </a:extLst>
              </a:tr>
              <a:tr h="0">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(0.573)</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(0.454)</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(0.415)</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(0.365)</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4026668354"/>
                  </a:ext>
                </a:extLst>
              </a:tr>
              <a:tr h="0">
                <a:tc>
                  <a:txBody>
                    <a:bodyPr/>
                    <a:lstStyle/>
                    <a:p>
                      <a:pPr marL="75565" marR="0" algn="l">
                        <a:lnSpc>
                          <a:spcPts val="1125"/>
                        </a:lnSpc>
                        <a:spcBef>
                          <a:spcPts val="0"/>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Cragg-Donald</a:t>
                      </a:r>
                      <a:r>
                        <a:rPr lang="en-US" sz="800" spc="-10">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F-</a:t>
                      </a:r>
                      <a:r>
                        <a:rPr lang="en-US" sz="800" spc="-10">
                          <a:effectLst/>
                          <a:latin typeface="Cambria" panose="02040503050406030204" pitchFamily="18" charset="0"/>
                          <a:ea typeface="Cambria" panose="02040503050406030204" pitchFamily="18" charset="0"/>
                          <a:cs typeface="Cambria" panose="02040503050406030204" pitchFamily="18" charset="0"/>
                        </a:rPr>
                        <a:t>Statistic</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635" algn="ctr">
                        <a:lnSpc>
                          <a:spcPts val="112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7.4171</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1905" algn="ctr">
                        <a:lnSpc>
                          <a:spcPts val="112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6.9449</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30.0677</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24.2066</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16186242"/>
                  </a:ext>
                </a:extLst>
              </a:tr>
              <a:tr h="0">
                <a:tc>
                  <a:txBody>
                    <a:bodyPr/>
                    <a:lstStyle/>
                    <a:p>
                      <a:pPr marL="75565" marR="0" algn="l">
                        <a:lnSpc>
                          <a:spcPts val="1025"/>
                        </a:lnSpc>
                        <a:spcBef>
                          <a:spcPts val="0"/>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Short-Term</a:t>
                      </a:r>
                      <a:r>
                        <a:rPr lang="en-US" sz="800" spc="145">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Debt</a:t>
                      </a:r>
                      <a:r>
                        <a:rPr lang="en-US" sz="800" spc="150">
                          <a:effectLst/>
                          <a:latin typeface="Cambria" panose="02040503050406030204" pitchFamily="18" charset="0"/>
                          <a:ea typeface="Cambria" panose="02040503050406030204" pitchFamily="18" charset="0"/>
                          <a:cs typeface="Cambria" panose="02040503050406030204" pitchFamily="18" charset="0"/>
                        </a:rPr>
                        <a:t> </a:t>
                      </a:r>
                      <a:r>
                        <a:rPr lang="en-US" sz="800" spc="-10">
                          <a:effectLst/>
                          <a:latin typeface="Cambria" panose="02040503050406030204" pitchFamily="18" charset="0"/>
                          <a:ea typeface="Cambria" panose="02040503050406030204" pitchFamily="18" charset="0"/>
                          <a:cs typeface="Cambria" panose="02040503050406030204" pitchFamily="18" charset="0"/>
                        </a:rPr>
                        <a:t>(Mean)</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1270" marR="1270" algn="ctr">
                        <a:lnSpc>
                          <a:spcPts val="102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0.0519</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3175" algn="ctr">
                        <a:lnSpc>
                          <a:spcPts val="102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0.0519</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3175" algn="ctr">
                        <a:lnSpc>
                          <a:spcPts val="102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0.0519</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3810" algn="ctr">
                        <a:lnSpc>
                          <a:spcPts val="102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0.0519</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tx2">
                        <a:lumMod val="20000"/>
                        <a:lumOff val="80000"/>
                      </a:schemeClr>
                    </a:solidFill>
                  </a:tcPr>
                </a:tc>
                <a:extLst>
                  <a:ext uri="{0D108BD9-81ED-4DB2-BD59-A6C34878D82A}">
                    <a16:rowId xmlns:a16="http://schemas.microsoft.com/office/drawing/2014/main" val="3588388571"/>
                  </a:ext>
                </a:extLst>
              </a:tr>
              <a:tr h="0">
                <a:tc>
                  <a:txBody>
                    <a:bodyPr/>
                    <a:lstStyle/>
                    <a:p>
                      <a:pPr marL="75565" marR="0" algn="l">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Short-Term</a:t>
                      </a:r>
                      <a:r>
                        <a:rPr lang="en-US" sz="800" spc="30">
                          <a:effectLst/>
                          <a:latin typeface="Cambria" panose="02040503050406030204" pitchFamily="18" charset="0"/>
                          <a:ea typeface="Cambria" panose="02040503050406030204" pitchFamily="18" charset="0"/>
                          <a:cs typeface="Cambria" panose="02040503050406030204" pitchFamily="18" charset="0"/>
                        </a:rPr>
                        <a:t> </a:t>
                      </a:r>
                      <a:r>
                        <a:rPr lang="en-US" sz="800" spc="-10">
                          <a:effectLst/>
                          <a:latin typeface="Cambria" panose="02040503050406030204" pitchFamily="18" charset="0"/>
                          <a:ea typeface="Cambria" panose="02040503050406030204" pitchFamily="18" charset="0"/>
                          <a:cs typeface="Cambria" panose="02040503050406030204" pitchFamily="18" charset="0"/>
                        </a:rPr>
                        <a:t>Debt</a:t>
                      </a:r>
                      <a:r>
                        <a:rPr lang="en-US" sz="800" spc="30">
                          <a:effectLst/>
                          <a:latin typeface="Cambria" panose="02040503050406030204" pitchFamily="18" charset="0"/>
                          <a:ea typeface="Cambria" panose="02040503050406030204" pitchFamily="18" charset="0"/>
                          <a:cs typeface="Cambria" panose="02040503050406030204" pitchFamily="18" charset="0"/>
                        </a:rPr>
                        <a:t> </a:t>
                      </a:r>
                      <a:r>
                        <a:rPr lang="en-US" sz="800" spc="-20">
                          <a:effectLst/>
                          <a:latin typeface="Cambria" panose="02040503050406030204" pitchFamily="18" charset="0"/>
                          <a:ea typeface="Cambria" panose="02040503050406030204" pitchFamily="18" charset="0"/>
                          <a:cs typeface="Cambria" panose="02040503050406030204" pitchFamily="18" charset="0"/>
                        </a:rPr>
                        <a:t>(SD)</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0.0635</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0.0635</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0.0635</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0.0635</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435234945"/>
                  </a:ext>
                </a:extLst>
              </a:tr>
              <a:tr h="0">
                <a:tc>
                  <a:txBody>
                    <a:bodyPr/>
                    <a:lstStyle/>
                    <a:p>
                      <a:pPr marL="75565" marR="0" algn="l">
                        <a:lnSpc>
                          <a:spcPts val="1095"/>
                        </a:lnSpc>
                        <a:spcBef>
                          <a:spcPts val="0"/>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Cash</a:t>
                      </a:r>
                      <a:r>
                        <a:rPr lang="en-US" sz="800" spc="95">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Reserves</a:t>
                      </a:r>
                      <a:r>
                        <a:rPr lang="en-US" sz="800" spc="95">
                          <a:effectLst/>
                          <a:latin typeface="Cambria" panose="02040503050406030204" pitchFamily="18" charset="0"/>
                          <a:ea typeface="Cambria" panose="02040503050406030204" pitchFamily="18" charset="0"/>
                          <a:cs typeface="Cambria" panose="02040503050406030204" pitchFamily="18" charset="0"/>
                        </a:rPr>
                        <a:t> </a:t>
                      </a:r>
                      <a:r>
                        <a:rPr lang="en-US" sz="800" spc="-20">
                          <a:effectLst/>
                          <a:latin typeface="Cambria" panose="02040503050406030204" pitchFamily="18" charset="0"/>
                          <a:ea typeface="Cambria" panose="02040503050406030204" pitchFamily="18" charset="0"/>
                          <a:cs typeface="Cambria" panose="02040503050406030204" pitchFamily="18" charset="0"/>
                        </a:rPr>
                        <a:t>(SD)</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270" algn="ctr">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0.1548</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0.1548</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0.1548</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0.1548</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297974514"/>
                  </a:ext>
                </a:extLst>
              </a:tr>
              <a:tr h="0">
                <a:tc>
                  <a:txBody>
                    <a:bodyPr/>
                    <a:lstStyle/>
                    <a:p>
                      <a:pPr marL="75565" marR="0" algn="l">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Num.Obs.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270"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597</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597</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597</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810" algn="ctr">
                        <a:lnSpc>
                          <a:spcPts val="109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597</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3441200593"/>
                  </a:ext>
                </a:extLst>
              </a:tr>
              <a:tr h="0">
                <a:tc>
                  <a:txBody>
                    <a:bodyPr/>
                    <a:lstStyle/>
                    <a:p>
                      <a:pPr marL="75565" marR="0" algn="l">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Controls</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270"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No</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Yes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No</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Yes</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131364645"/>
                  </a:ext>
                </a:extLst>
              </a:tr>
              <a:tr h="0">
                <a:tc>
                  <a:txBody>
                    <a:bodyPr/>
                    <a:lstStyle/>
                    <a:p>
                      <a:pPr marL="75565" marR="0" algn="l">
                        <a:lnSpc>
                          <a:spcPts val="1095"/>
                        </a:lnSpc>
                        <a:spcBef>
                          <a:spcPts val="0"/>
                        </a:spcBef>
                        <a:spcAft>
                          <a:spcPts val="0"/>
                        </a:spcAft>
                      </a:pPr>
                      <a:r>
                        <a:rPr lang="en-US" sz="800" dirty="0">
                          <a:effectLst/>
                          <a:latin typeface="Cambria" panose="02040503050406030204" pitchFamily="18" charset="0"/>
                          <a:ea typeface="Cambria" panose="02040503050406030204" pitchFamily="18" charset="0"/>
                          <a:cs typeface="Cambria" panose="02040503050406030204" pitchFamily="18" charset="0"/>
                        </a:rPr>
                        <a:t>State</a:t>
                      </a:r>
                      <a:r>
                        <a:rPr lang="en-US" sz="800" spc="-20" dirty="0">
                          <a:effectLst/>
                          <a:latin typeface="Cambria" panose="02040503050406030204" pitchFamily="18" charset="0"/>
                          <a:ea typeface="Cambria" panose="02040503050406030204" pitchFamily="18" charset="0"/>
                          <a:cs typeface="Cambria" panose="02040503050406030204" pitchFamily="18" charset="0"/>
                        </a:rPr>
                        <a:t> </a:t>
                      </a:r>
                      <a:r>
                        <a:rPr lang="en-US" sz="800" spc="-25" dirty="0">
                          <a:effectLst/>
                          <a:latin typeface="Cambria" panose="02040503050406030204" pitchFamily="18" charset="0"/>
                          <a:ea typeface="Cambria" panose="02040503050406030204" pitchFamily="18" charset="0"/>
                          <a:cs typeface="Cambria" panose="02040503050406030204" pitchFamily="18" charset="0"/>
                        </a:rPr>
                        <a:t>FE</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270" algn="ctr">
                        <a:lnSpc>
                          <a:spcPts val="109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No</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No</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Yes</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Yes</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001011779"/>
                  </a:ext>
                </a:extLst>
              </a:tr>
              <a:tr h="0">
                <a:tc>
                  <a:txBody>
                    <a:bodyPr/>
                    <a:lstStyle/>
                    <a:p>
                      <a:pPr marL="75565" marR="0" algn="l">
                        <a:lnSpc>
                          <a:spcPts val="1125"/>
                        </a:lnSpc>
                        <a:spcBef>
                          <a:spcPts val="0"/>
                        </a:spcBef>
                        <a:spcAft>
                          <a:spcPts val="0"/>
                        </a:spcAft>
                      </a:pPr>
                      <a:r>
                        <a:rPr lang="en-US" sz="800" spc="40" dirty="0">
                          <a:effectLst/>
                          <a:latin typeface="Cambria" panose="02040503050406030204" pitchFamily="18" charset="0"/>
                          <a:ea typeface="Cambria" panose="02040503050406030204" pitchFamily="18" charset="0"/>
                          <a:cs typeface="Cambria" panose="02040503050406030204" pitchFamily="18" charset="0"/>
                        </a:rPr>
                        <a:t>Quarter-by-Year </a:t>
                      </a:r>
                      <a:r>
                        <a:rPr lang="en-US" sz="800" spc="-25" dirty="0">
                          <a:effectLst/>
                          <a:latin typeface="Cambria" panose="02040503050406030204" pitchFamily="18" charset="0"/>
                          <a:ea typeface="Cambria" panose="02040503050406030204" pitchFamily="18" charset="0"/>
                          <a:cs typeface="Cambria" panose="02040503050406030204" pitchFamily="18" charset="0"/>
                        </a:rPr>
                        <a:t>FE</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270" marR="1270" algn="ctr">
                        <a:lnSpc>
                          <a:spcPts val="112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Yes</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3175" algn="ctr">
                        <a:lnSpc>
                          <a:spcPts val="112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Yes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Yes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3810" algn="ctr">
                        <a:lnSpc>
                          <a:spcPts val="112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Yes</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61878424"/>
                  </a:ext>
                </a:extLst>
              </a:tr>
            </a:tbl>
          </a:graphicData>
        </a:graphic>
      </p:graphicFrame>
    </p:spTree>
    <p:extLst>
      <p:ext uri="{BB962C8B-B14F-4D97-AF65-F5344CB8AC3E}">
        <p14:creationId xmlns:p14="http://schemas.microsoft.com/office/powerpoint/2010/main" val="4116285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BD8C11E8-8F5A-8D66-21E5-CE665ED9E94D}"/>
              </a:ext>
            </a:extLst>
          </p:cNvPr>
          <p:cNvSpPr txBox="1"/>
          <p:nvPr/>
        </p:nvSpPr>
        <p:spPr>
          <a:xfrm>
            <a:off x="183884" y="321944"/>
            <a:ext cx="3759404" cy="135293"/>
          </a:xfrm>
          <a:prstGeom prst="rect">
            <a:avLst/>
          </a:prstGeom>
        </p:spPr>
        <p:txBody>
          <a:bodyPr vert="horz" wrap="square" lIns="0" tIns="12065" rIns="0" bIns="0" rtlCol="0">
            <a:spAutoFit/>
          </a:bodyPr>
          <a:lstStyle/>
          <a:p>
            <a:pPr marL="12700">
              <a:spcBef>
                <a:spcPts val="95"/>
              </a:spcBef>
            </a:pPr>
            <a:r>
              <a:rPr sz="800" b="1" spc="-10" dirty="0">
                <a:solidFill>
                  <a:srgbClr val="3333B2"/>
                </a:solidFill>
                <a:latin typeface="Arial"/>
                <a:cs typeface="Arial"/>
              </a:rPr>
              <a:t>Table:</a:t>
            </a:r>
            <a:r>
              <a:rPr sz="800" b="1" spc="45" dirty="0">
                <a:solidFill>
                  <a:srgbClr val="3333B2"/>
                </a:solidFill>
                <a:latin typeface="Arial"/>
                <a:cs typeface="Arial"/>
              </a:rPr>
              <a:t> </a:t>
            </a:r>
            <a:r>
              <a:rPr lang="en-US" sz="800" dirty="0">
                <a:latin typeface="Arial"/>
                <a:cs typeface="Arial"/>
              </a:rPr>
              <a:t>Heckman Selection Model: Short-Term Borrowing and Cash Reserves</a:t>
            </a:r>
            <a:endParaRPr sz="800" dirty="0">
              <a:latin typeface="Arial"/>
              <a:cs typeface="Arial"/>
            </a:endParaRPr>
          </a:p>
        </p:txBody>
      </p:sp>
      <p:sp>
        <p:nvSpPr>
          <p:cNvPr id="9" name="object 5">
            <a:extLst>
              <a:ext uri="{FF2B5EF4-FFF2-40B4-BE49-F238E27FC236}">
                <a16:creationId xmlns:a16="http://schemas.microsoft.com/office/drawing/2014/main" id="{A64700E3-F485-FF30-BB8B-23AD1463271C}"/>
              </a:ext>
            </a:extLst>
          </p:cNvPr>
          <p:cNvSpPr txBox="1"/>
          <p:nvPr/>
        </p:nvSpPr>
        <p:spPr>
          <a:xfrm>
            <a:off x="136197" y="2585638"/>
            <a:ext cx="3854778" cy="458267"/>
          </a:xfrm>
          <a:prstGeom prst="rect">
            <a:avLst/>
          </a:prstGeom>
        </p:spPr>
        <p:txBody>
          <a:bodyPr vert="horz" wrap="square" lIns="0" tIns="17145" rIns="0" bIns="0" rtlCol="0">
            <a:spAutoFit/>
          </a:bodyPr>
          <a:lstStyle/>
          <a:p>
            <a:pPr marL="12700" marR="5080">
              <a:lnSpc>
                <a:spcPts val="700"/>
              </a:lnSpc>
              <a:spcBef>
                <a:spcPts val="135"/>
              </a:spcBef>
            </a:pPr>
            <a:r>
              <a:rPr lang="en-US" sz="500" b="1" dirty="0">
                <a:latin typeface="Arial"/>
                <a:cs typeface="Arial"/>
              </a:rPr>
              <a:t>Notes: </a:t>
            </a:r>
            <a:r>
              <a:rPr lang="en-US" sz="500" dirty="0">
                <a:latin typeface="Arial"/>
                <a:cs typeface="Arial"/>
              </a:rPr>
              <a:t>These panels show the results from estimating Equation 9 across different subsets of the data set. In this case, with observations from each quarter of the calendar year. All coefficients correspond to the 2SLS specification with controls, state and quarter-by-year fixed effects. All the dependent, independent, and instrumental variables are expressed as a percentage of each state’s average discretionary revenues (DR) from 2009-2016. Time FE = Quarter-Year FE. Standard errors clustered by state. Significance level: +p &lt; 0.10, *p &lt; 0.05 , ** p &lt; 0.01 , *** p &lt; 0.001</a:t>
            </a:r>
          </a:p>
        </p:txBody>
      </p:sp>
      <p:sp>
        <p:nvSpPr>
          <p:cNvPr id="2" name="TextBox 1">
            <a:extLst>
              <a:ext uri="{FF2B5EF4-FFF2-40B4-BE49-F238E27FC236}">
                <a16:creationId xmlns:a16="http://schemas.microsoft.com/office/drawing/2014/main" id="{8ECE5494-56C8-337F-FBDB-2C7CD7B649E4}"/>
              </a:ext>
            </a:extLst>
          </p:cNvPr>
          <p:cNvSpPr txBox="1"/>
          <p:nvPr/>
        </p:nvSpPr>
        <p:spPr>
          <a:xfrm>
            <a:off x="-47625" y="-11875"/>
            <a:ext cx="5972175" cy="276999"/>
          </a:xfrm>
          <a:prstGeom prst="rect">
            <a:avLst/>
          </a:prstGeom>
          <a:noFill/>
        </p:spPr>
        <p:txBody>
          <a:bodyPr wrap="square">
            <a:spAutoFit/>
          </a:bodyPr>
          <a:lstStyle/>
          <a:p>
            <a:pPr marL="50801" algn="l">
              <a:spcBef>
                <a:spcPts val="95"/>
              </a:spcBef>
              <a:tabLst>
                <a:tab pos="167640" algn="l"/>
              </a:tabLst>
            </a:pPr>
            <a:r>
              <a:rPr lang="en-US" sz="1200" b="1" dirty="0">
                <a:solidFill>
                  <a:srgbClr val="690204"/>
                </a:solidFill>
                <a:latin typeface="Arial" panose="020B0604020202020204" pitchFamily="34" charset="0"/>
                <a:cs typeface="Arial" panose="020B0604020202020204" pitchFamily="34" charset="0"/>
              </a:rPr>
              <a:t>Robustness Checks: Heckman Selection Model</a:t>
            </a:r>
          </a:p>
        </p:txBody>
      </p:sp>
      <p:sp>
        <p:nvSpPr>
          <p:cNvPr id="3" name="object 3">
            <a:extLst>
              <a:ext uri="{FF2B5EF4-FFF2-40B4-BE49-F238E27FC236}">
                <a16:creationId xmlns:a16="http://schemas.microsoft.com/office/drawing/2014/main" id="{321CF399-F907-3F6D-984F-EFB183463A27}"/>
              </a:ext>
            </a:extLst>
          </p:cNvPr>
          <p:cNvSpPr txBox="1"/>
          <p:nvPr/>
        </p:nvSpPr>
        <p:spPr>
          <a:xfrm>
            <a:off x="4067175" y="473891"/>
            <a:ext cx="2265342" cy="1887953"/>
          </a:xfrm>
          <a:prstGeom prst="rect">
            <a:avLst/>
          </a:prstGeom>
        </p:spPr>
        <p:txBody>
          <a:bodyPr vert="horz" wrap="square" lIns="0" tIns="12065" rIns="0" bIns="0" rtlCol="0">
            <a:spAutoFit/>
          </a:bodyPr>
          <a:lstStyle/>
          <a:p>
            <a:pPr marL="50165" marR="30480">
              <a:lnSpc>
                <a:spcPct val="101000"/>
              </a:lnSpc>
              <a:spcBef>
                <a:spcPts val="600"/>
              </a:spcBef>
              <a:spcAft>
                <a:spcPts val="600"/>
              </a:spcAft>
              <a:tabLst>
                <a:tab pos="167640" algn="l"/>
              </a:tabLst>
            </a:pPr>
            <a:r>
              <a:rPr lang="en-US" sz="900" b="1" dirty="0">
                <a:solidFill>
                  <a:srgbClr val="690204"/>
                </a:solidFill>
                <a:latin typeface="Arial" panose="020B0604020202020204" pitchFamily="34" charset="0"/>
                <a:cs typeface="Arial" panose="020B0604020202020204" pitchFamily="34" charset="0"/>
              </a:rPr>
              <a:t>Summary: </a:t>
            </a:r>
          </a:p>
          <a:p>
            <a:pPr marL="171450" indent="-171450" algn="l">
              <a:spcBef>
                <a:spcPts val="600"/>
              </a:spcBef>
              <a:spcAft>
                <a:spcPts val="600"/>
              </a:spcAft>
              <a:buFont typeface="Arial" panose="020B0604020202020204" pitchFamily="34" charset="0"/>
              <a:buChar char="•"/>
            </a:pPr>
            <a:r>
              <a:rPr lang="en-US" sz="900" b="1" dirty="0">
                <a:solidFill>
                  <a:srgbClr val="690204"/>
                </a:solidFill>
                <a:latin typeface="Arial" panose="020B0604020202020204" pitchFamily="34" charset="0"/>
                <a:cs typeface="Arial" panose="020B0604020202020204" pitchFamily="34" charset="0"/>
              </a:rPr>
              <a:t>OLS: </a:t>
            </a:r>
            <a:r>
              <a:rPr lang="en-US" sz="900" dirty="0">
                <a:solidFill>
                  <a:srgbClr val="690204"/>
                </a:solidFill>
                <a:latin typeface="Arial" panose="020B0604020202020204" pitchFamily="34" charset="0"/>
                <a:cs typeface="Arial" panose="020B0604020202020204" pitchFamily="34" charset="0"/>
              </a:rPr>
              <a:t>≈</a:t>
            </a:r>
            <a:r>
              <a:rPr lang="en-US" sz="900" spc="-45" dirty="0">
                <a:solidFill>
                  <a:srgbClr val="690204"/>
                </a:solidFill>
                <a:latin typeface="Arial"/>
                <a:cs typeface="Arial"/>
              </a:rPr>
              <a:t> </a:t>
            </a:r>
            <a:r>
              <a:rPr lang="en-US" sz="900" b="1" spc="-45" dirty="0">
                <a:solidFill>
                  <a:srgbClr val="690204"/>
                </a:solidFill>
                <a:latin typeface="Arial"/>
                <a:cs typeface="Arial"/>
              </a:rPr>
              <a:t>⬆️</a:t>
            </a:r>
            <a:r>
              <a:rPr lang="en-US" sz="900" spc="-45" dirty="0">
                <a:solidFill>
                  <a:srgbClr val="690204"/>
                </a:solidFill>
                <a:latin typeface="Arial"/>
                <a:cs typeface="Arial"/>
              </a:rPr>
              <a:t> </a:t>
            </a:r>
            <a:r>
              <a:rPr lang="en-US" sz="900" dirty="0">
                <a:solidFill>
                  <a:srgbClr val="690204"/>
                </a:solidFill>
                <a:latin typeface="Arial" panose="020B0604020202020204" pitchFamily="34" charset="0"/>
                <a:cs typeface="Arial" panose="020B0604020202020204" pitchFamily="34" charset="0"/>
              </a:rPr>
              <a:t>7−9 bps, 0.12-0.17x SD. Upper bound: 47 bps (0.9xSD). </a:t>
            </a:r>
          </a:p>
          <a:p>
            <a:pPr marL="171450" indent="-171450" algn="l">
              <a:spcBef>
                <a:spcPts val="600"/>
              </a:spcBef>
              <a:spcAft>
                <a:spcPts val="600"/>
              </a:spcAft>
              <a:buFont typeface="Arial" panose="020B0604020202020204" pitchFamily="34" charset="0"/>
              <a:buChar char="•"/>
            </a:pPr>
            <a:r>
              <a:rPr lang="en-US" sz="900" dirty="0">
                <a:solidFill>
                  <a:srgbClr val="690204"/>
                </a:solidFill>
                <a:latin typeface="Arial" panose="020B0604020202020204" pitchFamily="34" charset="0"/>
                <a:cs typeface="Arial" panose="020B0604020202020204" pitchFamily="34" charset="0"/>
              </a:rPr>
              <a:t>Endogeneity bias &lt; 0 </a:t>
            </a:r>
          </a:p>
          <a:p>
            <a:pPr marL="167640" marR="30480" indent="-117475">
              <a:lnSpc>
                <a:spcPct val="101000"/>
              </a:lnSpc>
              <a:spcBef>
                <a:spcPts val="600"/>
              </a:spcBef>
              <a:spcAft>
                <a:spcPts val="600"/>
              </a:spcAft>
              <a:buFont typeface="Arial"/>
              <a:buChar char="•"/>
              <a:tabLst>
                <a:tab pos="167640" algn="l"/>
              </a:tabLst>
            </a:pPr>
            <a:r>
              <a:rPr lang="en-US" sz="900" b="1" dirty="0">
                <a:solidFill>
                  <a:srgbClr val="690204"/>
                </a:solidFill>
                <a:latin typeface="Arial" panose="020B0604020202020204" pitchFamily="34" charset="0"/>
                <a:cs typeface="Arial" panose="020B0604020202020204" pitchFamily="34" charset="0"/>
              </a:rPr>
              <a:t>2SLS IV : </a:t>
            </a:r>
            <a:r>
              <a:rPr lang="en-US" sz="900" dirty="0">
                <a:solidFill>
                  <a:srgbClr val="690204"/>
                </a:solidFill>
                <a:latin typeface="Arial" panose="020B0604020202020204" pitchFamily="34" charset="0"/>
                <a:cs typeface="Arial" panose="020B0604020202020204" pitchFamily="34" charset="0"/>
              </a:rPr>
              <a:t>≈</a:t>
            </a:r>
            <a:r>
              <a:rPr lang="en-US" sz="900" b="1" dirty="0">
                <a:solidFill>
                  <a:srgbClr val="690204"/>
                </a:solidFill>
                <a:latin typeface="Arial" panose="020B0604020202020204" pitchFamily="34" charset="0"/>
                <a:cs typeface="Arial" panose="020B0604020202020204" pitchFamily="34" charset="0"/>
              </a:rPr>
              <a:t> </a:t>
            </a:r>
            <a:r>
              <a:rPr lang="en-US" sz="900" b="1" spc="-45" dirty="0">
                <a:solidFill>
                  <a:srgbClr val="690204"/>
                </a:solidFill>
                <a:latin typeface="Arial"/>
                <a:cs typeface="Arial"/>
              </a:rPr>
              <a:t>⬆️</a:t>
            </a:r>
            <a:r>
              <a:rPr lang="en-US" sz="900" dirty="0">
                <a:solidFill>
                  <a:srgbClr val="690204"/>
                </a:solidFill>
                <a:latin typeface="Arial" panose="020B0604020202020204" pitchFamily="34" charset="0"/>
                <a:cs typeface="Arial" panose="020B0604020202020204" pitchFamily="34" charset="0"/>
              </a:rPr>
              <a:t> </a:t>
            </a:r>
          </a:p>
          <a:p>
            <a:pPr marL="167640" marR="30480" indent="-117475">
              <a:lnSpc>
                <a:spcPct val="101000"/>
              </a:lnSpc>
              <a:spcBef>
                <a:spcPts val="600"/>
              </a:spcBef>
              <a:spcAft>
                <a:spcPts val="600"/>
              </a:spcAft>
              <a:buFont typeface="Arial"/>
              <a:buChar char="•"/>
              <a:tabLst>
                <a:tab pos="167640" algn="l"/>
              </a:tabLst>
            </a:pPr>
            <a:r>
              <a:rPr lang="en-US" sz="900" dirty="0">
                <a:solidFill>
                  <a:srgbClr val="690204"/>
                </a:solidFill>
                <a:latin typeface="Arial" panose="020B0604020202020204" pitchFamily="34" charset="0"/>
                <a:cs typeface="Arial" panose="020B0604020202020204" pitchFamily="34" charset="0"/>
              </a:rPr>
              <a:t>Effect Size: </a:t>
            </a:r>
          </a:p>
          <a:p>
            <a:pPr marL="167640" marR="30480" indent="-117475">
              <a:lnSpc>
                <a:spcPct val="101000"/>
              </a:lnSpc>
              <a:spcBef>
                <a:spcPts val="600"/>
              </a:spcBef>
              <a:spcAft>
                <a:spcPts val="600"/>
              </a:spcAft>
              <a:buFont typeface="Arial"/>
              <a:buChar char="•"/>
              <a:tabLst>
                <a:tab pos="167640" algn="l"/>
              </a:tabLst>
            </a:pPr>
            <a:r>
              <a:rPr lang="en-US" sz="900" spc="-45" dirty="0">
                <a:solidFill>
                  <a:srgbClr val="690204"/>
                </a:solidFill>
                <a:latin typeface="Arial"/>
                <a:cs typeface="Arial"/>
              </a:rPr>
              <a:t>IV estimates less sensitive to econometric specification. </a:t>
            </a:r>
            <a:endParaRPr lang="en-US" sz="900" dirty="0">
              <a:solidFill>
                <a:srgbClr val="690204"/>
              </a:solidFill>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82686945-47B1-E6C5-1DBB-E60EDCC0F371}"/>
              </a:ext>
            </a:extLst>
          </p:cNvPr>
          <p:cNvGraphicFramePr>
            <a:graphicFrameLocks noGrp="1"/>
          </p:cNvGraphicFramePr>
          <p:nvPr>
            <p:extLst>
              <p:ext uri="{D42A27DB-BD31-4B8C-83A1-F6EECF244321}">
                <p14:modId xmlns:p14="http://schemas.microsoft.com/office/powerpoint/2010/main" val="1421206731"/>
              </p:ext>
            </p:extLst>
          </p:nvPr>
        </p:nvGraphicFramePr>
        <p:xfrm>
          <a:off x="136197" y="497827"/>
          <a:ext cx="3759406" cy="2087811"/>
        </p:xfrm>
        <a:graphic>
          <a:graphicData uri="http://schemas.openxmlformats.org/drawingml/2006/table">
            <a:tbl>
              <a:tblPr firstRow="1" firstCol="1" lastRow="1" lastCol="1" bandRow="1" bandCol="1"/>
              <a:tblGrid>
                <a:gridCol w="1416378">
                  <a:extLst>
                    <a:ext uri="{9D8B030D-6E8A-4147-A177-3AD203B41FA5}">
                      <a16:colId xmlns:a16="http://schemas.microsoft.com/office/drawing/2014/main" val="1039421982"/>
                    </a:ext>
                  </a:extLst>
                </a:gridCol>
                <a:gridCol w="585757">
                  <a:extLst>
                    <a:ext uri="{9D8B030D-6E8A-4147-A177-3AD203B41FA5}">
                      <a16:colId xmlns:a16="http://schemas.microsoft.com/office/drawing/2014/main" val="638298069"/>
                    </a:ext>
                  </a:extLst>
                </a:gridCol>
                <a:gridCol w="585757">
                  <a:extLst>
                    <a:ext uri="{9D8B030D-6E8A-4147-A177-3AD203B41FA5}">
                      <a16:colId xmlns:a16="http://schemas.microsoft.com/office/drawing/2014/main" val="416309459"/>
                    </a:ext>
                  </a:extLst>
                </a:gridCol>
                <a:gridCol w="585757">
                  <a:extLst>
                    <a:ext uri="{9D8B030D-6E8A-4147-A177-3AD203B41FA5}">
                      <a16:colId xmlns:a16="http://schemas.microsoft.com/office/drawing/2014/main" val="1783378749"/>
                    </a:ext>
                  </a:extLst>
                </a:gridCol>
                <a:gridCol w="585757">
                  <a:extLst>
                    <a:ext uri="{9D8B030D-6E8A-4147-A177-3AD203B41FA5}">
                      <a16:colId xmlns:a16="http://schemas.microsoft.com/office/drawing/2014/main" val="2241851312"/>
                    </a:ext>
                  </a:extLst>
                </a:gridCol>
              </a:tblGrid>
              <a:tr h="135025">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35" marR="635" algn="ctr">
                        <a:lnSpc>
                          <a:spcPts val="105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(1)</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270" marR="1905" algn="ctr">
                        <a:lnSpc>
                          <a:spcPts val="105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(2)</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270" marR="1905" algn="ctr">
                        <a:lnSpc>
                          <a:spcPts val="105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(3)</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35" marR="1905" algn="ctr">
                        <a:lnSpc>
                          <a:spcPts val="105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(4)</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52408533"/>
                  </a:ext>
                </a:extLst>
              </a:tr>
              <a:tr h="141027">
                <a:tc>
                  <a:txBody>
                    <a:bodyPr/>
                    <a:lstStyle/>
                    <a:p>
                      <a:pPr marL="75565" marR="0" algn="l">
                        <a:lnSpc>
                          <a:spcPts val="1020"/>
                        </a:lnSpc>
                        <a:spcBef>
                          <a:spcPts val="0"/>
                        </a:spcBef>
                        <a:spcAft>
                          <a:spcPts val="0"/>
                        </a:spcAft>
                      </a:pPr>
                      <a:r>
                        <a:rPr lang="en-US" sz="800" b="1" dirty="0">
                          <a:effectLst/>
                          <a:latin typeface="Georgia" panose="02040502050405020303" pitchFamily="18" charset="0"/>
                          <a:ea typeface="Cambria" panose="02040503050406030204" pitchFamily="18" charset="0"/>
                          <a:cs typeface="Cambria" panose="02040503050406030204" pitchFamily="18" charset="0"/>
                        </a:rPr>
                        <a:t>Panel</a:t>
                      </a:r>
                      <a:r>
                        <a:rPr lang="en-US" sz="800" b="1" spc="10" dirty="0">
                          <a:effectLst/>
                          <a:latin typeface="Georgia" panose="02040502050405020303" pitchFamily="18" charset="0"/>
                          <a:ea typeface="Cambria" panose="02040503050406030204" pitchFamily="18" charset="0"/>
                          <a:cs typeface="Cambria" panose="02040503050406030204" pitchFamily="18" charset="0"/>
                        </a:rPr>
                        <a:t> </a:t>
                      </a:r>
                      <a:r>
                        <a:rPr lang="en-US" sz="800" b="1" dirty="0">
                          <a:effectLst/>
                          <a:latin typeface="Georgia" panose="02040502050405020303" pitchFamily="18" charset="0"/>
                          <a:ea typeface="Cambria" panose="02040503050406030204" pitchFamily="18" charset="0"/>
                          <a:cs typeface="Cambria" panose="02040503050406030204" pitchFamily="18" charset="0"/>
                        </a:rPr>
                        <a:t>A:</a:t>
                      </a:r>
                      <a:r>
                        <a:rPr lang="en-US" sz="800" b="1" spc="10" dirty="0">
                          <a:effectLst/>
                          <a:latin typeface="Georgia" panose="02040502050405020303" pitchFamily="18" charset="0"/>
                          <a:ea typeface="Cambria" panose="02040503050406030204" pitchFamily="18" charset="0"/>
                          <a:cs typeface="Cambria" panose="02040503050406030204" pitchFamily="18" charset="0"/>
                        </a:rPr>
                        <a:t> </a:t>
                      </a:r>
                      <a:r>
                        <a:rPr lang="en-US" sz="800" b="1" dirty="0">
                          <a:effectLst/>
                          <a:latin typeface="Georgia" panose="02040502050405020303" pitchFamily="18" charset="0"/>
                          <a:ea typeface="Cambria" panose="02040503050406030204" pitchFamily="18" charset="0"/>
                          <a:cs typeface="Cambria" panose="02040503050406030204" pitchFamily="18" charset="0"/>
                        </a:rPr>
                        <a:t>Second</a:t>
                      </a:r>
                      <a:r>
                        <a:rPr lang="en-US" sz="800" b="1" spc="10" dirty="0">
                          <a:effectLst/>
                          <a:latin typeface="Georgia" panose="02040502050405020303" pitchFamily="18" charset="0"/>
                          <a:ea typeface="Cambria" panose="02040503050406030204" pitchFamily="18" charset="0"/>
                          <a:cs typeface="Cambria" panose="02040503050406030204" pitchFamily="18" charset="0"/>
                        </a:rPr>
                        <a:t> </a:t>
                      </a:r>
                      <a:r>
                        <a:rPr lang="en-US" sz="800" b="1" dirty="0">
                          <a:effectLst/>
                          <a:latin typeface="Georgia" panose="02040502050405020303" pitchFamily="18" charset="0"/>
                          <a:ea typeface="Cambria" panose="02040503050406030204" pitchFamily="18" charset="0"/>
                          <a:cs typeface="Cambria" panose="02040503050406030204" pitchFamily="18" charset="0"/>
                        </a:rPr>
                        <a:t>Stage</a:t>
                      </a:r>
                    </a:p>
                    <a:p>
                      <a:pPr marL="75565" marR="0" algn="l">
                        <a:lnSpc>
                          <a:spcPts val="1020"/>
                        </a:lnSpc>
                        <a:spcBef>
                          <a:spcPts val="0"/>
                        </a:spcBef>
                        <a:spcAft>
                          <a:spcPts val="0"/>
                        </a:spcAft>
                      </a:pPr>
                      <a:r>
                        <a:rPr lang="en-US" sz="800" b="1" spc="10" dirty="0">
                          <a:effectLst/>
                          <a:latin typeface="Georgia" panose="02040502050405020303" pitchFamily="18" charset="0"/>
                          <a:ea typeface="Cambria" panose="02040503050406030204" pitchFamily="18" charset="0"/>
                          <a:cs typeface="Cambria" panose="02040503050406030204" pitchFamily="18" charset="0"/>
                        </a:rPr>
                        <a:t> </a:t>
                      </a:r>
                      <a:r>
                        <a:rPr lang="en-US" sz="800" b="1" dirty="0">
                          <a:effectLst/>
                          <a:latin typeface="Georgia" panose="02040502050405020303" pitchFamily="18" charset="0"/>
                          <a:ea typeface="Cambria" panose="02040503050406030204" pitchFamily="18" charset="0"/>
                          <a:cs typeface="Cambria" panose="02040503050406030204" pitchFamily="18" charset="0"/>
                        </a:rPr>
                        <a:t>(Outcome</a:t>
                      </a:r>
                      <a:r>
                        <a:rPr lang="en-US" sz="800" b="1" spc="10" dirty="0">
                          <a:effectLst/>
                          <a:latin typeface="Georgia" panose="02040502050405020303" pitchFamily="18" charset="0"/>
                          <a:ea typeface="Cambria" panose="02040503050406030204" pitchFamily="18" charset="0"/>
                          <a:cs typeface="Cambria" panose="02040503050406030204" pitchFamily="18" charset="0"/>
                        </a:rPr>
                        <a:t> </a:t>
                      </a:r>
                      <a:r>
                        <a:rPr lang="en-US" sz="800" b="1" spc="-10" dirty="0">
                          <a:effectLst/>
                          <a:latin typeface="Georgia" panose="02040502050405020303" pitchFamily="18" charset="0"/>
                          <a:ea typeface="Cambria" panose="02040503050406030204" pitchFamily="18" charset="0"/>
                          <a:cs typeface="Cambria" panose="02040503050406030204" pitchFamily="18" charset="0"/>
                        </a:rPr>
                        <a:t>Model)</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337887444"/>
                  </a:ext>
                </a:extLst>
              </a:tr>
              <a:tr h="143427">
                <a:tc>
                  <a:txBody>
                    <a:bodyPr/>
                    <a:lstStyle/>
                    <a:p>
                      <a:pPr marL="75565" marR="0" algn="l">
                        <a:lnSpc>
                          <a:spcPts val="1100"/>
                        </a:lnSpc>
                        <a:spcBef>
                          <a:spcPts val="0"/>
                        </a:spcBef>
                        <a:spcAft>
                          <a:spcPts val="0"/>
                        </a:spcAft>
                      </a:pPr>
                      <a:r>
                        <a:rPr lang="en-US" sz="800" dirty="0">
                          <a:effectLst/>
                          <a:latin typeface="Cambria" panose="02040503050406030204" pitchFamily="18" charset="0"/>
                          <a:ea typeface="Cambria" panose="02040503050406030204" pitchFamily="18" charset="0"/>
                          <a:cs typeface="Cambria" panose="02040503050406030204" pitchFamily="18" charset="0"/>
                        </a:rPr>
                        <a:t>Cash</a:t>
                      </a:r>
                      <a:r>
                        <a:rPr lang="en-US" sz="800" spc="70" dirty="0">
                          <a:effectLst/>
                          <a:latin typeface="Cambria" panose="02040503050406030204" pitchFamily="18" charset="0"/>
                          <a:ea typeface="Cambria" panose="02040503050406030204" pitchFamily="18" charset="0"/>
                          <a:cs typeface="Cambria" panose="02040503050406030204" pitchFamily="18" charset="0"/>
                        </a:rPr>
                        <a:t> </a:t>
                      </a:r>
                      <a:r>
                        <a:rPr lang="en-US" sz="800" dirty="0">
                          <a:effectLst/>
                          <a:latin typeface="Cambria" panose="02040503050406030204" pitchFamily="18" charset="0"/>
                          <a:ea typeface="Cambria" panose="02040503050406030204" pitchFamily="18" charset="0"/>
                          <a:cs typeface="Cambria" panose="02040503050406030204" pitchFamily="18" charset="0"/>
                        </a:rPr>
                        <a:t>Reserves</a:t>
                      </a:r>
                      <a:r>
                        <a:rPr lang="en-US" sz="800" spc="70" dirty="0">
                          <a:effectLst/>
                          <a:latin typeface="Cambria" panose="02040503050406030204" pitchFamily="18" charset="0"/>
                          <a:ea typeface="Cambria" panose="02040503050406030204" pitchFamily="18" charset="0"/>
                          <a:cs typeface="Cambria" panose="02040503050406030204" pitchFamily="18" charset="0"/>
                        </a:rPr>
                        <a:t> </a:t>
                      </a:r>
                      <a:r>
                        <a:rPr lang="en-US" sz="800" dirty="0">
                          <a:effectLst/>
                          <a:latin typeface="Cambria" panose="02040503050406030204" pitchFamily="18" charset="0"/>
                          <a:ea typeface="Cambria" panose="02040503050406030204" pitchFamily="18" charset="0"/>
                          <a:cs typeface="Cambria" panose="02040503050406030204" pitchFamily="18" charset="0"/>
                        </a:rPr>
                        <a:t>(%</a:t>
                      </a:r>
                      <a:r>
                        <a:rPr lang="en-US" sz="800" spc="70" dirty="0">
                          <a:effectLst/>
                          <a:latin typeface="Cambria" panose="02040503050406030204" pitchFamily="18" charset="0"/>
                          <a:ea typeface="Cambria" panose="02040503050406030204" pitchFamily="18" charset="0"/>
                          <a:cs typeface="Cambria" panose="02040503050406030204" pitchFamily="18" charset="0"/>
                        </a:rPr>
                        <a:t> </a:t>
                      </a:r>
                      <a:r>
                        <a:rPr lang="en-US" sz="800" spc="-25" dirty="0">
                          <a:effectLst/>
                          <a:latin typeface="Cambria" panose="02040503050406030204" pitchFamily="18" charset="0"/>
                          <a:ea typeface="Cambria" panose="02040503050406030204" pitchFamily="18" charset="0"/>
                          <a:cs typeface="Cambria" panose="02040503050406030204" pitchFamily="18" charset="0"/>
                        </a:rPr>
                        <a:t>DR)</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100"/>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–0.0716***</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100"/>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–0.0109</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00"/>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0.0552**</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905" algn="ctr">
                        <a:lnSpc>
                          <a:spcPts val="1100"/>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0.0909***</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983251083"/>
                  </a:ext>
                </a:extLst>
              </a:tr>
              <a:tr h="142827">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(0.0254)</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(0.0258)</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(0.0263)</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905" algn="ctr">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(0.0268)</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3373697039"/>
                  </a:ext>
                </a:extLst>
              </a:tr>
              <a:tr h="142827">
                <a:tc>
                  <a:txBody>
                    <a:bodyPr/>
                    <a:lstStyle/>
                    <a:p>
                      <a:pPr marL="75565" marR="0" algn="l">
                        <a:lnSpc>
                          <a:spcPts val="1095"/>
                        </a:lnSpc>
                        <a:spcBef>
                          <a:spcPts val="0"/>
                        </a:spcBef>
                        <a:spcAft>
                          <a:spcPts val="0"/>
                        </a:spcAft>
                      </a:pPr>
                      <a:r>
                        <a:rPr lang="en-US" sz="800" b="1" dirty="0">
                          <a:effectLst/>
                          <a:latin typeface="Georgia" panose="02040502050405020303" pitchFamily="18" charset="0"/>
                          <a:ea typeface="Cambria" panose="02040503050406030204" pitchFamily="18" charset="0"/>
                          <a:cs typeface="Cambria" panose="02040503050406030204" pitchFamily="18" charset="0"/>
                        </a:rPr>
                        <a:t>Panel B: First Stage </a:t>
                      </a:r>
                    </a:p>
                    <a:p>
                      <a:pPr marL="75565" marR="0" algn="l">
                        <a:lnSpc>
                          <a:spcPts val="1095"/>
                        </a:lnSpc>
                        <a:spcBef>
                          <a:spcPts val="0"/>
                        </a:spcBef>
                        <a:spcAft>
                          <a:spcPts val="0"/>
                        </a:spcAft>
                      </a:pPr>
                      <a:r>
                        <a:rPr lang="en-US" sz="800" b="1" dirty="0">
                          <a:effectLst/>
                          <a:latin typeface="Georgia" panose="02040502050405020303" pitchFamily="18" charset="0"/>
                          <a:ea typeface="Cambria" panose="02040503050406030204" pitchFamily="18" charset="0"/>
                          <a:cs typeface="Cambria" panose="02040503050406030204" pitchFamily="18" charset="0"/>
                        </a:rPr>
                        <a:t>(Selection </a:t>
                      </a:r>
                      <a:r>
                        <a:rPr lang="en-US" sz="800" b="1" spc="-10" dirty="0">
                          <a:effectLst/>
                          <a:latin typeface="Georgia" panose="02040502050405020303" pitchFamily="18" charset="0"/>
                          <a:ea typeface="Cambria" panose="02040503050406030204" pitchFamily="18" charset="0"/>
                          <a:cs typeface="Cambria" panose="02040503050406030204" pitchFamily="18" charset="0"/>
                        </a:rPr>
                        <a:t>Model)</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017805099"/>
                  </a:ext>
                </a:extLst>
              </a:tr>
              <a:tr h="143427">
                <a:tc>
                  <a:txBody>
                    <a:bodyPr/>
                    <a:lstStyle/>
                    <a:p>
                      <a:pPr marL="75565" marR="0" algn="l">
                        <a:lnSpc>
                          <a:spcPts val="1100"/>
                        </a:lnSpc>
                        <a:spcBef>
                          <a:spcPts val="0"/>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Timing</a:t>
                      </a:r>
                      <a:r>
                        <a:rPr lang="en-US" sz="800" spc="-10">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Error</a:t>
                      </a:r>
                      <a:r>
                        <a:rPr lang="en-US" sz="800" spc="-10">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a:t>
                      </a:r>
                      <a:r>
                        <a:rPr lang="en-US" sz="800" spc="-5">
                          <a:effectLst/>
                          <a:latin typeface="Cambria" panose="02040503050406030204" pitchFamily="18" charset="0"/>
                          <a:ea typeface="Cambria" panose="02040503050406030204" pitchFamily="18" charset="0"/>
                          <a:cs typeface="Cambria" panose="02040503050406030204" pitchFamily="18" charset="0"/>
                        </a:rPr>
                        <a:t> </a:t>
                      </a:r>
                      <a:r>
                        <a:rPr lang="en-US" sz="800" spc="-25">
                          <a:effectLst/>
                          <a:latin typeface="Cambria" panose="02040503050406030204" pitchFamily="18" charset="0"/>
                          <a:ea typeface="Cambria" panose="02040503050406030204" pitchFamily="18" charset="0"/>
                          <a:cs typeface="Cambria" panose="02040503050406030204" pitchFamily="18" charset="0"/>
                        </a:rPr>
                        <a:t>DR)</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100"/>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19.0228**</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100"/>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19.0228**</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100"/>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19.0228**</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905" algn="ctr">
                        <a:lnSpc>
                          <a:spcPts val="1100"/>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19.0228**</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3721034575"/>
                  </a:ext>
                </a:extLst>
              </a:tr>
              <a:tr h="143427">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635" marR="635" algn="ctr">
                        <a:lnSpc>
                          <a:spcPts val="112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(8.1516)</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270" marR="1905" algn="ctr">
                        <a:lnSpc>
                          <a:spcPts val="112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(8.1516)</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270" marR="1905" algn="ctr">
                        <a:lnSpc>
                          <a:spcPts val="112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(8.1516)</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635" marR="1905" algn="ctr">
                        <a:lnSpc>
                          <a:spcPts val="112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(8.1516)</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8114059"/>
                  </a:ext>
                </a:extLst>
              </a:tr>
              <a:tr h="141627">
                <a:tc>
                  <a:txBody>
                    <a:bodyPr/>
                    <a:lstStyle/>
                    <a:p>
                      <a:pPr marL="75565" marR="0" algn="l">
                        <a:lnSpc>
                          <a:spcPts val="1025"/>
                        </a:lnSpc>
                        <a:spcBef>
                          <a:spcPts val="0"/>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Mean</a:t>
                      </a:r>
                      <a:r>
                        <a:rPr lang="en-US" sz="800" spc="35">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Dep</a:t>
                      </a:r>
                      <a:r>
                        <a:rPr lang="en-US" sz="800" spc="40">
                          <a:effectLst/>
                          <a:latin typeface="Cambria" panose="02040503050406030204" pitchFamily="18" charset="0"/>
                          <a:ea typeface="Cambria" panose="02040503050406030204" pitchFamily="18" charset="0"/>
                          <a:cs typeface="Cambria" panose="02040503050406030204" pitchFamily="18" charset="0"/>
                        </a:rPr>
                        <a:t> </a:t>
                      </a:r>
                      <a:r>
                        <a:rPr lang="en-US" sz="800" spc="-25">
                          <a:effectLst/>
                          <a:latin typeface="Cambria" panose="02040503050406030204" pitchFamily="18" charset="0"/>
                          <a:ea typeface="Cambria" panose="02040503050406030204" pitchFamily="18" charset="0"/>
                          <a:cs typeface="Cambria" panose="02040503050406030204" pitchFamily="18" charset="0"/>
                        </a:rPr>
                        <a:t>Var</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635" marR="635" algn="ctr">
                        <a:lnSpc>
                          <a:spcPts val="102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0.0519</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1905" marR="1905" algn="ctr">
                        <a:lnSpc>
                          <a:spcPts val="102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0.0519</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1905" marR="1905" algn="ctr">
                        <a:lnSpc>
                          <a:spcPts val="102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0.0519</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1270" marR="1905" algn="ctr">
                        <a:lnSpc>
                          <a:spcPts val="102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0.0519</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585441509"/>
                  </a:ext>
                </a:extLst>
              </a:tr>
              <a:tr h="143427">
                <a:tc>
                  <a:txBody>
                    <a:bodyPr/>
                    <a:lstStyle/>
                    <a:p>
                      <a:pPr marL="75565" marR="0" algn="l">
                        <a:lnSpc>
                          <a:spcPts val="1095"/>
                        </a:lnSpc>
                        <a:spcBef>
                          <a:spcPts val="0"/>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Std.Dev.</a:t>
                      </a:r>
                      <a:r>
                        <a:rPr lang="en-US" sz="800" spc="235">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Dep</a:t>
                      </a:r>
                      <a:r>
                        <a:rPr lang="en-US" sz="800" spc="125">
                          <a:effectLst/>
                          <a:latin typeface="Cambria" panose="02040503050406030204" pitchFamily="18" charset="0"/>
                          <a:ea typeface="Cambria" panose="02040503050406030204" pitchFamily="18" charset="0"/>
                          <a:cs typeface="Cambria" panose="02040503050406030204" pitchFamily="18" charset="0"/>
                        </a:rPr>
                        <a:t> </a:t>
                      </a:r>
                      <a:r>
                        <a:rPr lang="en-US" sz="800" spc="-25">
                          <a:effectLst/>
                          <a:latin typeface="Cambria" panose="02040503050406030204" pitchFamily="18" charset="0"/>
                          <a:ea typeface="Cambria" panose="02040503050406030204" pitchFamily="18" charset="0"/>
                          <a:cs typeface="Cambria" panose="02040503050406030204" pitchFamily="18" charset="0"/>
                        </a:rPr>
                        <a:t>Var</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0" marR="635" algn="ctr">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0.0635</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0.0635</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0.0635</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905" algn="ctr">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0.0635</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681471404"/>
                  </a:ext>
                </a:extLst>
              </a:tr>
              <a:tr h="143427">
                <a:tc>
                  <a:txBody>
                    <a:bodyPr/>
                    <a:lstStyle/>
                    <a:p>
                      <a:pPr marL="75565" marR="0" algn="l">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Num.Obs.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0" marR="635"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597</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597</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597</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2540"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597</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067237369"/>
                  </a:ext>
                </a:extLst>
              </a:tr>
              <a:tr h="143427">
                <a:tc>
                  <a:txBody>
                    <a:bodyPr/>
                    <a:lstStyle/>
                    <a:p>
                      <a:pPr marL="75565" marR="0" algn="l">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Controls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No</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Yes</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No</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Yes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3556171024"/>
                  </a:ext>
                </a:extLst>
              </a:tr>
              <a:tr h="143427">
                <a:tc>
                  <a:txBody>
                    <a:bodyPr/>
                    <a:lstStyle/>
                    <a:p>
                      <a:pPr marL="75565" marR="0" algn="l">
                        <a:lnSpc>
                          <a:spcPts val="1095"/>
                        </a:lnSpc>
                        <a:spcBef>
                          <a:spcPts val="0"/>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State</a:t>
                      </a:r>
                      <a:r>
                        <a:rPr lang="en-US" sz="800" spc="-20">
                          <a:effectLst/>
                          <a:latin typeface="Cambria" panose="02040503050406030204" pitchFamily="18" charset="0"/>
                          <a:ea typeface="Cambria" panose="02040503050406030204" pitchFamily="18" charset="0"/>
                          <a:cs typeface="Cambria" panose="02040503050406030204" pitchFamily="18" charset="0"/>
                        </a:rPr>
                        <a:t> </a:t>
                      </a:r>
                      <a:r>
                        <a:rPr lang="en-US" sz="800" spc="-25">
                          <a:effectLst/>
                          <a:latin typeface="Cambria" panose="02040503050406030204" pitchFamily="18" charset="0"/>
                          <a:ea typeface="Cambria" panose="02040503050406030204" pitchFamily="18" charset="0"/>
                          <a:cs typeface="Cambria" panose="02040503050406030204" pitchFamily="18" charset="0"/>
                        </a:rPr>
                        <a:t>FE</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No</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No</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Yes</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Yes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220922648"/>
                  </a:ext>
                </a:extLst>
              </a:tr>
              <a:tr h="150628">
                <a:tc>
                  <a:txBody>
                    <a:bodyPr/>
                    <a:lstStyle/>
                    <a:p>
                      <a:pPr marL="75565" marR="0" algn="l">
                        <a:lnSpc>
                          <a:spcPts val="1125"/>
                        </a:lnSpc>
                        <a:spcBef>
                          <a:spcPts val="0"/>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Time</a:t>
                      </a:r>
                      <a:r>
                        <a:rPr lang="en-US" sz="800" spc="40">
                          <a:effectLst/>
                          <a:latin typeface="Cambria" panose="02040503050406030204" pitchFamily="18" charset="0"/>
                          <a:ea typeface="Cambria" panose="02040503050406030204" pitchFamily="18" charset="0"/>
                          <a:cs typeface="Cambria" panose="02040503050406030204" pitchFamily="18" charset="0"/>
                        </a:rPr>
                        <a:t> </a:t>
                      </a:r>
                      <a:r>
                        <a:rPr lang="en-US" sz="800" spc="-25">
                          <a:effectLst/>
                          <a:latin typeface="Cambria" panose="02040503050406030204" pitchFamily="18" charset="0"/>
                          <a:ea typeface="Cambria" panose="02040503050406030204" pitchFamily="18" charset="0"/>
                          <a:cs typeface="Cambria" panose="02040503050406030204" pitchFamily="18" charset="0"/>
                        </a:rPr>
                        <a:t>FE</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635" marR="635" algn="ctr">
                        <a:lnSpc>
                          <a:spcPts val="112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Yes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1905" algn="ctr">
                        <a:lnSpc>
                          <a:spcPts val="112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Yes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1905" algn="ctr">
                        <a:lnSpc>
                          <a:spcPts val="112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Yes</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270" marR="1905" algn="ctr">
                        <a:lnSpc>
                          <a:spcPts val="112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Yes</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72611540"/>
                  </a:ext>
                </a:extLst>
              </a:tr>
            </a:tbl>
          </a:graphicData>
        </a:graphic>
      </p:graphicFrame>
    </p:spTree>
    <p:extLst>
      <p:ext uri="{BB962C8B-B14F-4D97-AF65-F5344CB8AC3E}">
        <p14:creationId xmlns:p14="http://schemas.microsoft.com/office/powerpoint/2010/main" val="3318004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Thought Experiment</a:t>
            </a:r>
          </a:p>
        </p:txBody>
      </p:sp>
      <p:sp>
        <p:nvSpPr>
          <p:cNvPr id="2" name="object 3">
            <a:extLst>
              <a:ext uri="{FF2B5EF4-FFF2-40B4-BE49-F238E27FC236}">
                <a16:creationId xmlns:a16="http://schemas.microsoft.com/office/drawing/2014/main" id="{1DBBAB7A-B7F8-02DF-8609-85527FCC52C8}"/>
              </a:ext>
            </a:extLst>
          </p:cNvPr>
          <p:cNvSpPr txBox="1"/>
          <p:nvPr/>
        </p:nvSpPr>
        <p:spPr>
          <a:xfrm>
            <a:off x="157763" y="587375"/>
            <a:ext cx="5859514" cy="2309543"/>
          </a:xfrm>
          <a:prstGeom prst="rect">
            <a:avLst/>
          </a:prstGeom>
        </p:spPr>
        <p:txBody>
          <a:bodyPr vert="horz" wrap="square" lIns="0" tIns="12065" rIns="0" bIns="0" rtlCol="0">
            <a:spAutoFit/>
          </a:bodyPr>
          <a:lstStyle/>
          <a:p>
            <a:pPr marL="161925" indent="-149225">
              <a:lnSpc>
                <a:spcPct val="114000"/>
              </a:lnSpc>
              <a:spcBef>
                <a:spcPts val="600"/>
              </a:spcBef>
              <a:spcAft>
                <a:spcPts val="600"/>
              </a:spcAft>
              <a:buAutoNum type="arabicPeriod"/>
              <a:tabLst>
                <a:tab pos="161925" algn="l"/>
              </a:tabLst>
            </a:pPr>
            <a:r>
              <a:rPr sz="1100" spc="-10" dirty="0">
                <a:latin typeface="Arial"/>
                <a:cs typeface="Arial"/>
              </a:rPr>
              <a:t>Your</a:t>
            </a:r>
            <a:r>
              <a:rPr sz="1100" spc="5" dirty="0">
                <a:latin typeface="Arial"/>
                <a:cs typeface="Arial"/>
              </a:rPr>
              <a:t> </a:t>
            </a:r>
            <a:r>
              <a:rPr sz="1100" spc="-35" dirty="0">
                <a:latin typeface="Arial"/>
                <a:cs typeface="Arial"/>
              </a:rPr>
              <a:t>employer</a:t>
            </a:r>
            <a:r>
              <a:rPr sz="1100" spc="10" dirty="0">
                <a:latin typeface="Arial"/>
                <a:cs typeface="Arial"/>
              </a:rPr>
              <a:t> </a:t>
            </a:r>
            <a:r>
              <a:rPr sz="1100" spc="-35" dirty="0">
                <a:latin typeface="Arial"/>
                <a:cs typeface="Arial"/>
              </a:rPr>
              <a:t>gives</a:t>
            </a:r>
            <a:r>
              <a:rPr sz="1100" spc="10" dirty="0">
                <a:latin typeface="Arial"/>
                <a:cs typeface="Arial"/>
              </a:rPr>
              <a:t> </a:t>
            </a:r>
            <a:r>
              <a:rPr sz="1100" dirty="0">
                <a:latin typeface="Arial"/>
                <a:cs typeface="Arial"/>
              </a:rPr>
              <a:t>the</a:t>
            </a:r>
            <a:r>
              <a:rPr sz="1100" spc="10" dirty="0">
                <a:latin typeface="Arial"/>
                <a:cs typeface="Arial"/>
              </a:rPr>
              <a:t> </a:t>
            </a:r>
            <a:r>
              <a:rPr sz="1100" spc="-45" dirty="0">
                <a:latin typeface="Arial"/>
                <a:cs typeface="Arial"/>
              </a:rPr>
              <a:t>schedule</a:t>
            </a:r>
            <a:r>
              <a:rPr sz="1100" spc="10" dirty="0">
                <a:latin typeface="Arial"/>
                <a:cs typeface="Arial"/>
              </a:rPr>
              <a:t> </a:t>
            </a:r>
            <a:r>
              <a:rPr sz="1100" dirty="0">
                <a:latin typeface="Arial"/>
                <a:cs typeface="Arial"/>
              </a:rPr>
              <a:t>of</a:t>
            </a:r>
            <a:r>
              <a:rPr sz="1100" spc="10" dirty="0">
                <a:latin typeface="Arial"/>
                <a:cs typeface="Arial"/>
              </a:rPr>
              <a:t> </a:t>
            </a:r>
            <a:r>
              <a:rPr sz="1100" dirty="0">
                <a:latin typeface="Arial"/>
                <a:cs typeface="Arial"/>
              </a:rPr>
              <a:t>the</a:t>
            </a:r>
            <a:r>
              <a:rPr sz="1100" spc="10" dirty="0">
                <a:latin typeface="Arial"/>
                <a:cs typeface="Arial"/>
              </a:rPr>
              <a:t> </a:t>
            </a:r>
            <a:r>
              <a:rPr sz="1100" dirty="0">
                <a:latin typeface="Arial"/>
                <a:cs typeface="Arial"/>
              </a:rPr>
              <a:t>monthly</a:t>
            </a:r>
            <a:r>
              <a:rPr sz="1100" spc="10" dirty="0">
                <a:latin typeface="Arial"/>
                <a:cs typeface="Arial"/>
              </a:rPr>
              <a:t> </a:t>
            </a:r>
            <a:r>
              <a:rPr sz="1100" spc="-40" dirty="0">
                <a:latin typeface="Arial"/>
                <a:cs typeface="Arial"/>
              </a:rPr>
              <a:t>disbursements</a:t>
            </a:r>
            <a:r>
              <a:rPr sz="1100" spc="10" dirty="0">
                <a:latin typeface="Arial"/>
                <a:cs typeface="Arial"/>
              </a:rPr>
              <a:t> </a:t>
            </a:r>
            <a:r>
              <a:rPr sz="1100" dirty="0">
                <a:latin typeface="Arial"/>
                <a:cs typeface="Arial"/>
              </a:rPr>
              <a:t>of</a:t>
            </a:r>
            <a:r>
              <a:rPr sz="1100" spc="10" dirty="0">
                <a:latin typeface="Arial"/>
                <a:cs typeface="Arial"/>
              </a:rPr>
              <a:t> </a:t>
            </a:r>
            <a:r>
              <a:rPr sz="1100" dirty="0">
                <a:latin typeface="Arial"/>
                <a:cs typeface="Arial"/>
              </a:rPr>
              <a:t>your</a:t>
            </a:r>
            <a:r>
              <a:rPr sz="1100" spc="10" dirty="0">
                <a:latin typeface="Arial"/>
                <a:cs typeface="Arial"/>
              </a:rPr>
              <a:t> </a:t>
            </a:r>
            <a:r>
              <a:rPr sz="1100" spc="-10" dirty="0">
                <a:latin typeface="Arial"/>
                <a:cs typeface="Arial"/>
              </a:rPr>
              <a:t>paycheck.</a:t>
            </a:r>
            <a:endParaRPr sz="1100" dirty="0">
              <a:latin typeface="Arial"/>
              <a:cs typeface="Arial"/>
            </a:endParaRPr>
          </a:p>
          <a:p>
            <a:pPr marL="161925" indent="-149225">
              <a:lnSpc>
                <a:spcPct val="114000"/>
              </a:lnSpc>
              <a:spcBef>
                <a:spcPts val="600"/>
              </a:spcBef>
              <a:spcAft>
                <a:spcPts val="600"/>
              </a:spcAft>
              <a:buAutoNum type="arabicPeriod"/>
              <a:tabLst>
                <a:tab pos="161925" algn="l"/>
              </a:tabLst>
            </a:pPr>
            <a:r>
              <a:rPr sz="1100" spc="-35" dirty="0">
                <a:latin typeface="Arial"/>
                <a:cs typeface="Arial"/>
              </a:rPr>
              <a:t>However,</a:t>
            </a:r>
            <a:r>
              <a:rPr sz="1100" dirty="0">
                <a:latin typeface="Arial"/>
                <a:cs typeface="Arial"/>
              </a:rPr>
              <a:t> your monthly </a:t>
            </a:r>
            <a:r>
              <a:rPr sz="1100" spc="-25" dirty="0">
                <a:latin typeface="Arial"/>
                <a:cs typeface="Arial"/>
              </a:rPr>
              <a:t>payment</a:t>
            </a:r>
            <a:r>
              <a:rPr sz="1100" dirty="0">
                <a:latin typeface="Arial"/>
                <a:cs typeface="Arial"/>
              </a:rPr>
              <a:t> </a:t>
            </a:r>
            <a:r>
              <a:rPr sz="1100" spc="-45" dirty="0">
                <a:latin typeface="Arial"/>
                <a:cs typeface="Arial"/>
              </a:rPr>
              <a:t>depends</a:t>
            </a:r>
            <a:r>
              <a:rPr sz="1100" dirty="0">
                <a:latin typeface="Arial"/>
                <a:cs typeface="Arial"/>
              </a:rPr>
              <a:t> on the </a:t>
            </a:r>
            <a:r>
              <a:rPr sz="1100" spc="-25" dirty="0">
                <a:latin typeface="Arial"/>
                <a:cs typeface="Arial"/>
              </a:rPr>
              <a:t>level</a:t>
            </a:r>
            <a:r>
              <a:rPr sz="1100" dirty="0">
                <a:latin typeface="Arial"/>
                <a:cs typeface="Arial"/>
              </a:rPr>
              <a:t> of </a:t>
            </a:r>
            <a:r>
              <a:rPr sz="1100" spc="-55" dirty="0">
                <a:latin typeface="Arial"/>
                <a:cs typeface="Arial"/>
              </a:rPr>
              <a:t>sales</a:t>
            </a:r>
            <a:r>
              <a:rPr sz="1100" spc="5" dirty="0">
                <a:latin typeface="Arial"/>
                <a:cs typeface="Arial"/>
              </a:rPr>
              <a:t> </a:t>
            </a:r>
            <a:r>
              <a:rPr sz="1100" spc="-45" dirty="0">
                <a:latin typeface="Arial"/>
                <a:cs typeface="Arial"/>
              </a:rPr>
              <a:t>observed</a:t>
            </a:r>
            <a:r>
              <a:rPr sz="1100" dirty="0">
                <a:latin typeface="Arial"/>
                <a:cs typeface="Arial"/>
              </a:rPr>
              <a:t> </a:t>
            </a:r>
            <a:r>
              <a:rPr sz="1100" spc="-40" dirty="0">
                <a:latin typeface="Arial"/>
                <a:cs typeface="Arial"/>
              </a:rPr>
              <a:t>each</a:t>
            </a:r>
            <a:r>
              <a:rPr sz="1100" dirty="0">
                <a:latin typeface="Arial"/>
                <a:cs typeface="Arial"/>
              </a:rPr>
              <a:t> </a:t>
            </a:r>
            <a:r>
              <a:rPr sz="1100" spc="-10" dirty="0">
                <a:latin typeface="Arial"/>
                <a:cs typeface="Arial"/>
              </a:rPr>
              <a:t>month.</a:t>
            </a:r>
            <a:endParaRPr sz="1100" dirty="0">
              <a:latin typeface="Arial"/>
              <a:cs typeface="Arial"/>
            </a:endParaRPr>
          </a:p>
          <a:p>
            <a:pPr marL="161925" indent="-149225">
              <a:lnSpc>
                <a:spcPct val="114000"/>
              </a:lnSpc>
              <a:spcBef>
                <a:spcPts val="600"/>
              </a:spcBef>
              <a:spcAft>
                <a:spcPts val="600"/>
              </a:spcAft>
              <a:buAutoNum type="arabicPeriod"/>
              <a:tabLst>
                <a:tab pos="161925" algn="l"/>
              </a:tabLst>
            </a:pPr>
            <a:r>
              <a:rPr sz="1100" spc="-35" dirty="0">
                <a:latin typeface="Arial"/>
                <a:cs typeface="Arial"/>
              </a:rPr>
              <a:t>Hence,</a:t>
            </a:r>
            <a:r>
              <a:rPr sz="1100" dirty="0">
                <a:latin typeface="Arial"/>
                <a:cs typeface="Arial"/>
              </a:rPr>
              <a:t> </a:t>
            </a:r>
            <a:r>
              <a:rPr sz="1100" spc="-40" dirty="0">
                <a:latin typeface="Arial"/>
                <a:cs typeface="Arial"/>
              </a:rPr>
              <a:t>each</a:t>
            </a:r>
            <a:r>
              <a:rPr sz="1100" dirty="0">
                <a:latin typeface="Arial"/>
                <a:cs typeface="Arial"/>
              </a:rPr>
              <a:t> month</a:t>
            </a:r>
            <a:r>
              <a:rPr sz="1100" spc="5" dirty="0">
                <a:latin typeface="Arial"/>
                <a:cs typeface="Arial"/>
              </a:rPr>
              <a:t> </a:t>
            </a:r>
            <a:r>
              <a:rPr sz="1100" spc="-10" dirty="0">
                <a:latin typeface="Arial"/>
                <a:cs typeface="Arial"/>
              </a:rPr>
              <a:t>you</a:t>
            </a:r>
            <a:r>
              <a:rPr sz="1100" dirty="0">
                <a:latin typeface="Arial"/>
                <a:cs typeface="Arial"/>
              </a:rPr>
              <a:t> might</a:t>
            </a:r>
            <a:r>
              <a:rPr sz="1100" spc="5" dirty="0">
                <a:latin typeface="Arial"/>
                <a:cs typeface="Arial"/>
              </a:rPr>
              <a:t> </a:t>
            </a:r>
            <a:r>
              <a:rPr sz="1100" spc="-45" dirty="0">
                <a:latin typeface="Arial"/>
                <a:cs typeface="Arial"/>
              </a:rPr>
              <a:t>observe</a:t>
            </a:r>
            <a:r>
              <a:rPr sz="1100" dirty="0">
                <a:latin typeface="Arial"/>
                <a:cs typeface="Arial"/>
              </a:rPr>
              <a:t> </a:t>
            </a:r>
            <a:r>
              <a:rPr sz="1100" spc="-20" dirty="0">
                <a:latin typeface="Arial"/>
                <a:cs typeface="Arial"/>
              </a:rPr>
              <a:t>deviations</a:t>
            </a:r>
            <a:r>
              <a:rPr sz="1100" spc="5" dirty="0">
                <a:latin typeface="Arial"/>
                <a:cs typeface="Arial"/>
              </a:rPr>
              <a:t> </a:t>
            </a:r>
            <a:r>
              <a:rPr sz="1100" dirty="0">
                <a:latin typeface="Arial"/>
                <a:cs typeface="Arial"/>
              </a:rPr>
              <a:t>from </a:t>
            </a:r>
            <a:r>
              <a:rPr sz="1100" spc="-10" dirty="0">
                <a:latin typeface="Arial"/>
                <a:cs typeface="Arial"/>
              </a:rPr>
              <a:t>your</a:t>
            </a:r>
            <a:r>
              <a:rPr sz="1100" spc="5" dirty="0">
                <a:latin typeface="Arial"/>
                <a:cs typeface="Arial"/>
              </a:rPr>
              <a:t> </a:t>
            </a:r>
            <a:r>
              <a:rPr sz="1100" spc="-25" dirty="0">
                <a:latin typeface="Arial"/>
                <a:cs typeface="Arial"/>
              </a:rPr>
              <a:t>budgeted</a:t>
            </a:r>
            <a:r>
              <a:rPr sz="1100" dirty="0">
                <a:latin typeface="Arial"/>
                <a:cs typeface="Arial"/>
              </a:rPr>
              <a:t> </a:t>
            </a:r>
            <a:r>
              <a:rPr sz="1100" spc="-10" dirty="0">
                <a:latin typeface="Arial"/>
                <a:cs typeface="Arial"/>
              </a:rPr>
              <a:t>disbursement.</a:t>
            </a:r>
            <a:endParaRPr sz="1100" dirty="0">
              <a:latin typeface="Arial"/>
              <a:cs typeface="Arial"/>
            </a:endParaRPr>
          </a:p>
          <a:p>
            <a:pPr marL="161925" marR="5080" indent="-149860">
              <a:lnSpc>
                <a:spcPct val="114000"/>
              </a:lnSpc>
              <a:spcBef>
                <a:spcPts val="600"/>
              </a:spcBef>
              <a:spcAft>
                <a:spcPts val="600"/>
              </a:spcAft>
              <a:buFont typeface="Arial"/>
              <a:buAutoNum type="arabicPeriod"/>
              <a:tabLst>
                <a:tab pos="161925" algn="l"/>
              </a:tabLst>
            </a:pPr>
            <a:r>
              <a:rPr sz="1100" b="1" dirty="0">
                <a:latin typeface="Arial"/>
                <a:cs typeface="Arial"/>
              </a:rPr>
              <a:t>The</a:t>
            </a:r>
            <a:r>
              <a:rPr sz="1100" b="1" spc="5" dirty="0">
                <a:latin typeface="Arial"/>
                <a:cs typeface="Arial"/>
              </a:rPr>
              <a:t> </a:t>
            </a:r>
            <a:r>
              <a:rPr sz="1100" b="1" spc="-10" dirty="0">
                <a:latin typeface="Arial"/>
                <a:cs typeface="Arial"/>
              </a:rPr>
              <a:t>catch:</a:t>
            </a:r>
            <a:r>
              <a:rPr sz="1100" b="1" spc="90" dirty="0">
                <a:latin typeface="Arial"/>
                <a:cs typeface="Arial"/>
              </a:rPr>
              <a:t> </a:t>
            </a:r>
            <a:r>
              <a:rPr sz="1100" spc="-45" dirty="0">
                <a:latin typeface="Arial"/>
                <a:cs typeface="Arial"/>
              </a:rPr>
              <a:t>observed</a:t>
            </a:r>
            <a:r>
              <a:rPr sz="1100" spc="-10" dirty="0">
                <a:latin typeface="Arial"/>
                <a:cs typeface="Arial"/>
              </a:rPr>
              <a:t> </a:t>
            </a:r>
            <a:r>
              <a:rPr sz="1100" spc="-65" dirty="0">
                <a:latin typeface="Arial"/>
                <a:cs typeface="Arial"/>
              </a:rPr>
              <a:t>sales</a:t>
            </a:r>
            <a:r>
              <a:rPr sz="1100" spc="5" dirty="0">
                <a:latin typeface="Arial"/>
                <a:cs typeface="Arial"/>
              </a:rPr>
              <a:t> </a:t>
            </a:r>
            <a:r>
              <a:rPr sz="1100" dirty="0">
                <a:latin typeface="Arial"/>
                <a:cs typeface="Arial"/>
              </a:rPr>
              <a:t>(and</a:t>
            </a:r>
            <a:r>
              <a:rPr sz="1100" spc="-10" dirty="0">
                <a:latin typeface="Arial"/>
                <a:cs typeface="Arial"/>
              </a:rPr>
              <a:t> </a:t>
            </a:r>
            <a:r>
              <a:rPr sz="1100" dirty="0">
                <a:latin typeface="Arial"/>
                <a:cs typeface="Arial"/>
              </a:rPr>
              <a:t>the</a:t>
            </a:r>
            <a:r>
              <a:rPr sz="1100" spc="-5" dirty="0">
                <a:latin typeface="Arial"/>
                <a:cs typeface="Arial"/>
              </a:rPr>
              <a:t> </a:t>
            </a:r>
            <a:r>
              <a:rPr sz="1100" spc="-20" dirty="0">
                <a:latin typeface="Arial"/>
                <a:cs typeface="Arial"/>
              </a:rPr>
              <a:t>deviations)</a:t>
            </a:r>
            <a:r>
              <a:rPr sz="1100" spc="-5" dirty="0">
                <a:latin typeface="Arial"/>
                <a:cs typeface="Arial"/>
              </a:rPr>
              <a:t> </a:t>
            </a:r>
            <a:r>
              <a:rPr sz="1100" spc="-10" dirty="0">
                <a:latin typeface="Arial"/>
                <a:cs typeface="Arial"/>
              </a:rPr>
              <a:t>neither</a:t>
            </a:r>
            <a:r>
              <a:rPr sz="1100" spc="-5" dirty="0">
                <a:latin typeface="Arial"/>
                <a:cs typeface="Arial"/>
              </a:rPr>
              <a:t> </a:t>
            </a:r>
            <a:r>
              <a:rPr sz="1100" spc="-35" dirty="0">
                <a:latin typeface="Arial"/>
                <a:cs typeface="Arial"/>
              </a:rPr>
              <a:t>depend</a:t>
            </a:r>
            <a:r>
              <a:rPr sz="1100" spc="-5" dirty="0">
                <a:latin typeface="Arial"/>
                <a:cs typeface="Arial"/>
              </a:rPr>
              <a:t> </a:t>
            </a:r>
            <a:r>
              <a:rPr sz="1100" dirty="0">
                <a:latin typeface="Arial"/>
                <a:cs typeface="Arial"/>
              </a:rPr>
              <a:t>on</a:t>
            </a:r>
            <a:r>
              <a:rPr sz="1100" spc="-5" dirty="0">
                <a:latin typeface="Arial"/>
                <a:cs typeface="Arial"/>
              </a:rPr>
              <a:t> </a:t>
            </a:r>
            <a:r>
              <a:rPr sz="1100" spc="-10" dirty="0">
                <a:latin typeface="Arial"/>
                <a:cs typeface="Arial"/>
              </a:rPr>
              <a:t>your</a:t>
            </a:r>
            <a:r>
              <a:rPr sz="1100" spc="-5" dirty="0">
                <a:latin typeface="Arial"/>
                <a:cs typeface="Arial"/>
              </a:rPr>
              <a:t> </a:t>
            </a:r>
            <a:r>
              <a:rPr sz="1100" spc="-40" dirty="0">
                <a:latin typeface="Arial"/>
                <a:cs typeface="Arial"/>
              </a:rPr>
              <a:t>decisions</a:t>
            </a:r>
            <a:r>
              <a:rPr sz="1100" dirty="0">
                <a:latin typeface="Arial"/>
                <a:cs typeface="Arial"/>
              </a:rPr>
              <a:t> </a:t>
            </a:r>
            <a:r>
              <a:rPr sz="1100" spc="-25" dirty="0">
                <a:latin typeface="Arial"/>
                <a:cs typeface="Arial"/>
              </a:rPr>
              <a:t>nor </a:t>
            </a:r>
            <a:r>
              <a:rPr sz="1100" spc="-10" dirty="0">
                <a:latin typeface="Arial"/>
                <a:cs typeface="Arial"/>
              </a:rPr>
              <a:t>performance.</a:t>
            </a:r>
            <a:endParaRPr sz="1100" dirty="0">
              <a:latin typeface="Arial"/>
              <a:cs typeface="Arial"/>
            </a:endParaRPr>
          </a:p>
          <a:p>
            <a:pPr marL="161925" indent="-149225">
              <a:lnSpc>
                <a:spcPct val="114000"/>
              </a:lnSpc>
              <a:spcBef>
                <a:spcPts val="600"/>
              </a:spcBef>
              <a:spcAft>
                <a:spcPts val="600"/>
              </a:spcAft>
              <a:buAutoNum type="arabicPeriod"/>
              <a:tabLst>
                <a:tab pos="161925" algn="l"/>
              </a:tabLst>
            </a:pPr>
            <a:r>
              <a:rPr sz="1100" spc="-35" dirty="0">
                <a:latin typeface="Arial"/>
                <a:cs typeface="Arial"/>
              </a:rPr>
              <a:t>These</a:t>
            </a:r>
            <a:r>
              <a:rPr sz="1100" spc="-15" dirty="0">
                <a:latin typeface="Arial"/>
                <a:cs typeface="Arial"/>
              </a:rPr>
              <a:t> </a:t>
            </a:r>
            <a:r>
              <a:rPr sz="1100" spc="-20" dirty="0">
                <a:latin typeface="Arial"/>
                <a:cs typeface="Arial"/>
              </a:rPr>
              <a:t>deviations</a:t>
            </a:r>
            <a:r>
              <a:rPr sz="1100" spc="-10" dirty="0">
                <a:latin typeface="Arial"/>
                <a:cs typeface="Arial"/>
              </a:rPr>
              <a:t> </a:t>
            </a:r>
            <a:r>
              <a:rPr sz="1100" spc="-30" dirty="0">
                <a:latin typeface="Arial"/>
                <a:cs typeface="Arial"/>
              </a:rPr>
              <a:t>are</a:t>
            </a:r>
            <a:r>
              <a:rPr sz="1100" spc="-10" dirty="0">
                <a:latin typeface="Arial"/>
                <a:cs typeface="Arial"/>
              </a:rPr>
              <a:t> hard </a:t>
            </a:r>
            <a:r>
              <a:rPr sz="1100" dirty="0">
                <a:latin typeface="Arial"/>
                <a:cs typeface="Arial"/>
              </a:rPr>
              <a:t>to</a:t>
            </a:r>
            <a:r>
              <a:rPr sz="1100" spc="-15" dirty="0">
                <a:latin typeface="Arial"/>
                <a:cs typeface="Arial"/>
              </a:rPr>
              <a:t> </a:t>
            </a:r>
            <a:r>
              <a:rPr sz="1100" dirty="0">
                <a:latin typeface="Arial"/>
                <a:cs typeface="Arial"/>
              </a:rPr>
              <a:t>anticipate.</a:t>
            </a:r>
            <a:r>
              <a:rPr sz="1100" spc="75" dirty="0">
                <a:latin typeface="Arial"/>
                <a:cs typeface="Arial"/>
              </a:rPr>
              <a:t> </a:t>
            </a:r>
            <a:r>
              <a:rPr sz="1100" spc="-10" dirty="0">
                <a:latin typeface="Arial"/>
                <a:cs typeface="Arial"/>
              </a:rPr>
              <a:t>For</a:t>
            </a:r>
            <a:r>
              <a:rPr sz="1100" spc="-15" dirty="0">
                <a:latin typeface="Arial"/>
                <a:cs typeface="Arial"/>
              </a:rPr>
              <a:t> </a:t>
            </a:r>
            <a:r>
              <a:rPr sz="1100" dirty="0">
                <a:latin typeface="Arial"/>
                <a:cs typeface="Arial"/>
              </a:rPr>
              <a:t>you:</a:t>
            </a:r>
            <a:r>
              <a:rPr sz="1100" spc="70" dirty="0">
                <a:latin typeface="Arial"/>
                <a:cs typeface="Arial"/>
              </a:rPr>
              <a:t> </a:t>
            </a:r>
            <a:r>
              <a:rPr sz="1100" spc="-30" dirty="0">
                <a:latin typeface="Arial"/>
                <a:cs typeface="Arial"/>
              </a:rPr>
              <a:t>arguably,</a:t>
            </a:r>
            <a:r>
              <a:rPr sz="1100" spc="-10" dirty="0">
                <a:latin typeface="Arial"/>
                <a:cs typeface="Arial"/>
              </a:rPr>
              <a:t> </a:t>
            </a:r>
            <a:r>
              <a:rPr sz="1100" spc="-45" dirty="0">
                <a:latin typeface="Arial"/>
                <a:cs typeface="Arial"/>
              </a:rPr>
              <a:t>as</a:t>
            </a:r>
            <a:r>
              <a:rPr sz="1100" spc="-10" dirty="0">
                <a:latin typeface="Arial"/>
                <a:cs typeface="Arial"/>
              </a:rPr>
              <a:t> good </a:t>
            </a:r>
            <a:r>
              <a:rPr sz="1100" spc="-45" dirty="0">
                <a:latin typeface="Arial"/>
                <a:cs typeface="Arial"/>
              </a:rPr>
              <a:t>as</a:t>
            </a:r>
            <a:r>
              <a:rPr sz="1100" spc="-10" dirty="0">
                <a:latin typeface="Arial"/>
                <a:cs typeface="Arial"/>
              </a:rPr>
              <a:t> random.</a:t>
            </a:r>
            <a:endParaRPr sz="1100" dirty="0">
              <a:latin typeface="Arial"/>
              <a:cs typeface="Arial"/>
            </a:endParaRPr>
          </a:p>
          <a:p>
            <a:pPr marL="161925" marR="95885" indent="-149860">
              <a:lnSpc>
                <a:spcPct val="114000"/>
              </a:lnSpc>
              <a:spcBef>
                <a:spcPts val="600"/>
              </a:spcBef>
              <a:spcAft>
                <a:spcPts val="600"/>
              </a:spcAft>
              <a:buAutoNum type="arabicPeriod"/>
              <a:tabLst>
                <a:tab pos="161925" algn="l"/>
              </a:tabLst>
            </a:pPr>
            <a:r>
              <a:rPr sz="1100" dirty="0">
                <a:latin typeface="Arial"/>
                <a:cs typeface="Arial"/>
              </a:rPr>
              <a:t>Would </a:t>
            </a:r>
            <a:r>
              <a:rPr sz="1100" spc="-10" dirty="0">
                <a:latin typeface="Arial"/>
                <a:cs typeface="Arial"/>
              </a:rPr>
              <a:t>you</a:t>
            </a:r>
            <a:r>
              <a:rPr sz="1100" dirty="0">
                <a:latin typeface="Arial"/>
                <a:cs typeface="Arial"/>
              </a:rPr>
              <a:t> </a:t>
            </a:r>
            <a:r>
              <a:rPr sz="1100" spc="-20" dirty="0">
                <a:latin typeface="Arial"/>
                <a:cs typeface="Arial"/>
              </a:rPr>
              <a:t>finance</a:t>
            </a:r>
            <a:r>
              <a:rPr sz="1100" spc="5" dirty="0">
                <a:latin typeface="Arial"/>
                <a:cs typeface="Arial"/>
              </a:rPr>
              <a:t> </a:t>
            </a:r>
            <a:r>
              <a:rPr sz="1100" spc="-35" dirty="0">
                <a:latin typeface="Arial"/>
                <a:cs typeface="Arial"/>
              </a:rPr>
              <a:t>these</a:t>
            </a:r>
            <a:r>
              <a:rPr sz="1100" dirty="0">
                <a:latin typeface="Arial"/>
                <a:cs typeface="Arial"/>
              </a:rPr>
              <a:t> </a:t>
            </a:r>
            <a:r>
              <a:rPr sz="1100" spc="-40" dirty="0">
                <a:latin typeface="Arial"/>
                <a:cs typeface="Arial"/>
              </a:rPr>
              <a:t>gaps</a:t>
            </a:r>
            <a:r>
              <a:rPr sz="1100" spc="5" dirty="0">
                <a:latin typeface="Arial"/>
                <a:cs typeface="Arial"/>
              </a:rPr>
              <a:t> </a:t>
            </a:r>
            <a:r>
              <a:rPr sz="1100" dirty="0">
                <a:latin typeface="Arial"/>
                <a:cs typeface="Arial"/>
              </a:rPr>
              <a:t>with </a:t>
            </a:r>
            <a:r>
              <a:rPr sz="1100" spc="-10" dirty="0">
                <a:latin typeface="Arial"/>
                <a:cs typeface="Arial"/>
              </a:rPr>
              <a:t>your</a:t>
            </a:r>
            <a:r>
              <a:rPr sz="1100" spc="5" dirty="0">
                <a:latin typeface="Arial"/>
                <a:cs typeface="Arial"/>
              </a:rPr>
              <a:t> </a:t>
            </a:r>
            <a:r>
              <a:rPr sz="1100" spc="-40" dirty="0">
                <a:latin typeface="Arial"/>
                <a:cs typeface="Arial"/>
              </a:rPr>
              <a:t>savings</a:t>
            </a:r>
            <a:r>
              <a:rPr sz="1100" dirty="0">
                <a:latin typeface="Arial"/>
                <a:cs typeface="Arial"/>
              </a:rPr>
              <a:t> </a:t>
            </a:r>
            <a:r>
              <a:rPr sz="1100" spc="-20" dirty="0">
                <a:latin typeface="Arial"/>
                <a:cs typeface="Arial"/>
              </a:rPr>
              <a:t>(cash</a:t>
            </a:r>
            <a:r>
              <a:rPr sz="1100" spc="5" dirty="0">
                <a:latin typeface="Arial"/>
                <a:cs typeface="Arial"/>
              </a:rPr>
              <a:t> </a:t>
            </a:r>
            <a:r>
              <a:rPr sz="1100" spc="-40" dirty="0">
                <a:latin typeface="Arial"/>
                <a:cs typeface="Arial"/>
              </a:rPr>
              <a:t>reserves)</a:t>
            </a:r>
            <a:r>
              <a:rPr sz="1100" dirty="0">
                <a:latin typeface="Arial"/>
                <a:cs typeface="Arial"/>
              </a:rPr>
              <a:t> or</a:t>
            </a:r>
            <a:r>
              <a:rPr sz="1100" spc="5" dirty="0">
                <a:latin typeface="Arial"/>
                <a:cs typeface="Arial"/>
              </a:rPr>
              <a:t> </a:t>
            </a:r>
            <a:r>
              <a:rPr sz="1100" dirty="0">
                <a:latin typeface="Arial"/>
                <a:cs typeface="Arial"/>
              </a:rPr>
              <a:t>with </a:t>
            </a:r>
            <a:r>
              <a:rPr sz="1100" spc="-10" dirty="0">
                <a:latin typeface="Arial"/>
                <a:cs typeface="Arial"/>
              </a:rPr>
              <a:t>your</a:t>
            </a:r>
            <a:r>
              <a:rPr sz="1100" spc="5" dirty="0">
                <a:latin typeface="Arial"/>
                <a:cs typeface="Arial"/>
              </a:rPr>
              <a:t> </a:t>
            </a:r>
            <a:r>
              <a:rPr sz="1100" spc="-10" dirty="0">
                <a:latin typeface="Arial"/>
                <a:cs typeface="Arial"/>
              </a:rPr>
              <a:t>credit </a:t>
            </a:r>
            <a:r>
              <a:rPr sz="1100" spc="-20" dirty="0">
                <a:latin typeface="Arial"/>
                <a:cs typeface="Arial"/>
              </a:rPr>
              <a:t>card</a:t>
            </a:r>
            <a:r>
              <a:rPr sz="1100" spc="75" dirty="0">
                <a:latin typeface="Arial"/>
                <a:cs typeface="Arial"/>
              </a:rPr>
              <a:t> </a:t>
            </a:r>
            <a:r>
              <a:rPr sz="1100" spc="-25" dirty="0">
                <a:latin typeface="Arial"/>
                <a:cs typeface="Arial"/>
              </a:rPr>
              <a:t>(short-</a:t>
            </a:r>
            <a:r>
              <a:rPr sz="1100" dirty="0">
                <a:latin typeface="Arial"/>
                <a:cs typeface="Arial"/>
              </a:rPr>
              <a:t>term</a:t>
            </a:r>
            <a:r>
              <a:rPr sz="1100" spc="80" dirty="0">
                <a:latin typeface="Arial"/>
                <a:cs typeface="Arial"/>
              </a:rPr>
              <a:t> </a:t>
            </a:r>
            <a:r>
              <a:rPr sz="1100" spc="-10" dirty="0">
                <a:latin typeface="Arial"/>
                <a:cs typeface="Arial"/>
              </a:rPr>
              <a:t>debt)?</a:t>
            </a:r>
            <a:endParaRPr sz="1100" dirty="0">
              <a:latin typeface="Arial"/>
              <a:cs typeface="Arial"/>
            </a:endParaRPr>
          </a:p>
        </p:txBody>
      </p:sp>
    </p:spTree>
    <p:extLst>
      <p:ext uri="{BB962C8B-B14F-4D97-AF65-F5344CB8AC3E}">
        <p14:creationId xmlns:p14="http://schemas.microsoft.com/office/powerpoint/2010/main" val="887424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53975"/>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Data </a:t>
            </a:r>
          </a:p>
        </p:txBody>
      </p:sp>
      <p:sp>
        <p:nvSpPr>
          <p:cNvPr id="3" name="object 3">
            <a:extLst>
              <a:ext uri="{FF2B5EF4-FFF2-40B4-BE49-F238E27FC236}">
                <a16:creationId xmlns:a16="http://schemas.microsoft.com/office/drawing/2014/main" id="{E9FF7389-660E-C3FD-3710-CF3CA3300512}"/>
              </a:ext>
            </a:extLst>
          </p:cNvPr>
          <p:cNvSpPr txBox="1"/>
          <p:nvPr/>
        </p:nvSpPr>
        <p:spPr>
          <a:xfrm>
            <a:off x="123278" y="587375"/>
            <a:ext cx="5928483" cy="2155655"/>
          </a:xfrm>
          <a:prstGeom prst="rect">
            <a:avLst/>
          </a:prstGeom>
        </p:spPr>
        <p:txBody>
          <a:bodyPr vert="horz" wrap="square" lIns="0" tIns="12065" rIns="0" bIns="0" rtlCol="0">
            <a:spAutoFit/>
          </a:bodyPr>
          <a:lstStyle/>
          <a:p>
            <a:pPr marL="167640" marR="30480" indent="-117475">
              <a:lnSpc>
                <a:spcPct val="114000"/>
              </a:lnSpc>
              <a:spcBef>
                <a:spcPts val="600"/>
              </a:spcBef>
              <a:spcAft>
                <a:spcPts val="600"/>
              </a:spcAft>
              <a:buFont typeface="Arial"/>
              <a:buChar char="•"/>
              <a:tabLst>
                <a:tab pos="167640" algn="l"/>
              </a:tabLst>
            </a:pPr>
            <a:r>
              <a:rPr lang="en-US" sz="1100" b="1" dirty="0">
                <a:latin typeface="Arial" panose="020B0604020202020204" pitchFamily="34" charset="0"/>
                <a:cs typeface="Arial" panose="020B0604020202020204" pitchFamily="34" charset="0"/>
              </a:rPr>
              <a:t>Financial Variables (Cash and Debt): </a:t>
            </a:r>
            <a:r>
              <a:rPr lang="en-US" sz="1100" dirty="0">
                <a:latin typeface="Arial" panose="020B0604020202020204" pitchFamily="34" charset="0"/>
                <a:cs typeface="Arial" panose="020B0604020202020204" pitchFamily="34" charset="0"/>
              </a:rPr>
              <a:t>text-scraped from state-reported forms submitted to the Ministry of Finance. State-by-quarter variation. </a:t>
            </a:r>
            <a:r>
              <a:rPr lang="en-US" sz="1100" b="1" dirty="0">
                <a:latin typeface="Arial" panose="020B0604020202020204" pitchFamily="34" charset="0"/>
                <a:cs typeface="Arial" panose="020B0604020202020204" pitchFamily="34" charset="0"/>
              </a:rPr>
              <a:t>Consistent data begins in 2018. </a:t>
            </a:r>
          </a:p>
          <a:p>
            <a:pPr marL="167640" marR="30480" indent="-117475">
              <a:lnSpc>
                <a:spcPct val="114000"/>
              </a:lnSpc>
              <a:spcBef>
                <a:spcPts val="600"/>
              </a:spcBef>
              <a:spcAft>
                <a:spcPts val="600"/>
              </a:spcAft>
              <a:buFont typeface="Arial"/>
              <a:buChar char="•"/>
              <a:tabLst>
                <a:tab pos="167640" algn="l"/>
              </a:tabLst>
            </a:pPr>
            <a:r>
              <a:rPr lang="en-US" sz="1100" b="1" dirty="0">
                <a:latin typeface="Arial" panose="020B0604020202020204" pitchFamily="34" charset="0"/>
                <a:cs typeface="Arial" panose="020B0604020202020204" pitchFamily="34" charset="0"/>
              </a:rPr>
              <a:t>Fiscal Variables (Revenues, Expenditures): </a:t>
            </a:r>
            <a:r>
              <a:rPr lang="en-US" sz="1100" dirty="0">
                <a:latin typeface="Arial" panose="020B0604020202020204" pitchFamily="34" charset="0"/>
                <a:cs typeface="Arial" panose="020B0604020202020204" pitchFamily="34" charset="0"/>
              </a:rPr>
              <a:t>annual survey of state and local government finances. State-by-year variation.  </a:t>
            </a:r>
            <a:endParaRPr lang="en-US" sz="1100" b="1" dirty="0">
              <a:latin typeface="Arial" panose="020B0604020202020204" pitchFamily="34" charset="0"/>
              <a:cs typeface="Arial" panose="020B0604020202020204" pitchFamily="34" charset="0"/>
            </a:endParaRPr>
          </a:p>
          <a:p>
            <a:pPr marL="167640" marR="30480" indent="-117475">
              <a:lnSpc>
                <a:spcPct val="114000"/>
              </a:lnSpc>
              <a:spcBef>
                <a:spcPts val="600"/>
              </a:spcBef>
              <a:spcAft>
                <a:spcPts val="600"/>
              </a:spcAft>
              <a:buFont typeface="Arial"/>
              <a:buChar char="•"/>
              <a:tabLst>
                <a:tab pos="167640" algn="l"/>
              </a:tabLst>
            </a:pPr>
            <a:r>
              <a:rPr lang="en-US" sz="1100" b="1" dirty="0">
                <a:latin typeface="Arial" panose="020B0604020202020204" pitchFamily="34" charset="0"/>
                <a:cs typeface="Arial" panose="020B0604020202020204" pitchFamily="34" charset="0"/>
              </a:rPr>
              <a:t>Credit Ratings: </a:t>
            </a:r>
            <a:r>
              <a:rPr lang="en-US" sz="1100" dirty="0">
                <a:latin typeface="Arial" panose="020B0604020202020204" pitchFamily="34" charset="0"/>
                <a:cs typeface="Arial" panose="020B0604020202020204" pitchFamily="34" charset="0"/>
              </a:rPr>
              <a:t>web-scraped from Fitch Ratings website. State-by-quarter variation. </a:t>
            </a:r>
          </a:p>
          <a:p>
            <a:pPr marL="167640" marR="30480" indent="-117475">
              <a:lnSpc>
                <a:spcPct val="114000"/>
              </a:lnSpc>
              <a:spcBef>
                <a:spcPts val="600"/>
              </a:spcBef>
              <a:spcAft>
                <a:spcPts val="600"/>
              </a:spcAft>
              <a:buFont typeface="Arial"/>
              <a:buChar char="•"/>
              <a:tabLst>
                <a:tab pos="167640" algn="l"/>
              </a:tabLst>
            </a:pPr>
            <a:r>
              <a:rPr lang="en-US" sz="1100" b="1" dirty="0">
                <a:latin typeface="Arial" panose="020B0604020202020204" pitchFamily="34" charset="0"/>
                <a:cs typeface="Arial" panose="020B0604020202020204" pitchFamily="34" charset="0"/>
              </a:rPr>
              <a:t>Control Variables: </a:t>
            </a:r>
            <a:r>
              <a:rPr lang="en-US" sz="1100" dirty="0">
                <a:latin typeface="Arial" panose="020B0604020202020204" pitchFamily="34" charset="0"/>
                <a:cs typeface="Arial" panose="020B0604020202020204" pitchFamily="34" charset="0"/>
              </a:rPr>
              <a:t>National Statistics Agency (INEGI) surveys on employment and IRS data on number of active taxpayers. State-by-quarter variation. </a:t>
            </a:r>
            <a:endParaRPr lang="en-US" sz="1100" b="1" dirty="0">
              <a:latin typeface="Arial" panose="020B0604020202020204" pitchFamily="34" charset="0"/>
              <a:cs typeface="Arial" panose="020B0604020202020204" pitchFamily="34" charset="0"/>
            </a:endParaRPr>
          </a:p>
          <a:p>
            <a:pPr marL="167640" marR="30480" indent="-117475">
              <a:lnSpc>
                <a:spcPct val="114000"/>
              </a:lnSpc>
              <a:spcBef>
                <a:spcPts val="600"/>
              </a:spcBef>
              <a:spcAft>
                <a:spcPts val="600"/>
              </a:spcAft>
              <a:buFont typeface="Arial"/>
              <a:buChar char="•"/>
              <a:tabLst>
                <a:tab pos="167640" algn="l"/>
              </a:tabLst>
            </a:pPr>
            <a:r>
              <a:rPr lang="en-US" sz="1100" b="1" dirty="0">
                <a:latin typeface="Arial" panose="020B0604020202020204" pitchFamily="34" charset="0"/>
                <a:cs typeface="Arial" panose="020B0604020202020204" pitchFamily="34" charset="0"/>
              </a:rPr>
              <a:t>Final Sample: </a:t>
            </a:r>
            <a:r>
              <a:rPr lang="en-US" sz="1100" dirty="0">
                <a:latin typeface="Arial" panose="020B0604020202020204" pitchFamily="34" charset="0"/>
                <a:cs typeface="Arial" panose="020B0604020202020204" pitchFamily="34" charset="0"/>
              </a:rPr>
              <a:t>quarterly observations for 30 states between 2018-2022.</a:t>
            </a:r>
            <a:r>
              <a:rPr lang="en-US" sz="1100" b="1"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 </a:t>
            </a:r>
            <a:endParaRPr lang="en-US" sz="1100" b="1" dirty="0">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D010D7AA-79CD-54EA-F31B-D6F61C0FE271}"/>
              </a:ext>
            </a:extLst>
          </p:cNvPr>
          <p:cNvSpPr txBox="1"/>
          <p:nvPr/>
        </p:nvSpPr>
        <p:spPr>
          <a:xfrm>
            <a:off x="111161" y="2923413"/>
            <a:ext cx="6051761" cy="109645"/>
          </a:xfrm>
          <a:prstGeom prst="rect">
            <a:avLst/>
          </a:prstGeom>
        </p:spPr>
        <p:txBody>
          <a:bodyPr vert="horz" wrap="square" lIns="0" tIns="17145" rIns="0" bIns="0" rtlCol="0">
            <a:spAutoFit/>
          </a:bodyPr>
          <a:lstStyle/>
          <a:p>
            <a:pPr marL="73660" marR="731520">
              <a:spcAft>
                <a:spcPts val="0"/>
              </a:spcAft>
            </a:pPr>
            <a:r>
              <a:rPr lang="en-US" sz="600" b="1" dirty="0">
                <a:effectLst/>
                <a:latin typeface="Georgia" panose="02040502050405020303" pitchFamily="18" charset="0"/>
                <a:ea typeface="Times New Roman" panose="02020603050405020304" pitchFamily="18" charset="0"/>
              </a:rPr>
              <a:t>Note: </a:t>
            </a:r>
            <a:r>
              <a:rPr lang="en-US" sz="600" dirty="0">
                <a:effectLst/>
                <a:latin typeface="Georgia" panose="02040502050405020303" pitchFamily="18" charset="0"/>
                <a:ea typeface="Times New Roman" panose="02020603050405020304" pitchFamily="18" charset="0"/>
              </a:rPr>
              <a:t>Tlaxcala and Mexico City are excluded from the analysis as they are subject to different fiscal rules. </a:t>
            </a:r>
          </a:p>
        </p:txBody>
      </p:sp>
    </p:spTree>
    <p:extLst>
      <p:ext uri="{BB962C8B-B14F-4D97-AF65-F5344CB8AC3E}">
        <p14:creationId xmlns:p14="http://schemas.microsoft.com/office/powerpoint/2010/main" val="974845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5">
            <a:extLst>
              <a:ext uri="{FF2B5EF4-FFF2-40B4-BE49-F238E27FC236}">
                <a16:creationId xmlns:a16="http://schemas.microsoft.com/office/drawing/2014/main" id="{A64700E3-F485-FF30-BB8B-23AD1463271C}"/>
              </a:ext>
            </a:extLst>
          </p:cNvPr>
          <p:cNvSpPr txBox="1"/>
          <p:nvPr/>
        </p:nvSpPr>
        <p:spPr>
          <a:xfrm>
            <a:off x="55752" y="2598803"/>
            <a:ext cx="6710384" cy="478977"/>
          </a:xfrm>
          <a:prstGeom prst="rect">
            <a:avLst/>
          </a:prstGeom>
        </p:spPr>
        <p:txBody>
          <a:bodyPr vert="horz" wrap="square" lIns="0" tIns="17145" rIns="0" bIns="0" rtlCol="0">
            <a:spAutoFit/>
          </a:bodyPr>
          <a:lstStyle/>
          <a:p>
            <a:pPr marL="73660" marR="731520">
              <a:spcAft>
                <a:spcPts val="0"/>
              </a:spcAft>
            </a:pPr>
            <a:r>
              <a:rPr lang="en-US" sz="600" b="1" dirty="0">
                <a:effectLst/>
                <a:latin typeface="Georgia" panose="02040502050405020303" pitchFamily="18" charset="0"/>
                <a:ea typeface="Times New Roman" panose="02020603050405020304" pitchFamily="18" charset="0"/>
              </a:rPr>
              <a:t>Notes: </a:t>
            </a:r>
            <a:r>
              <a:rPr lang="en-US" sz="600" dirty="0">
                <a:effectLst/>
                <a:latin typeface="Georgia" panose="02040502050405020303" pitchFamily="18" charset="0"/>
                <a:ea typeface="Times New Roman" panose="02020603050405020304" pitchFamily="18" charset="0"/>
              </a:rPr>
              <a:t>This panel shows the descriptive statistics of the main variables used for the analysis.  N= 597 for all variables. The first two columns show the sample mean and standard deviation. P25, P50 and P75 show the 25, 50 and 75 percentiles, respectively. Credit rating is coded such that a higher number is associated with a higher credit rating. Considering the distribution of ratings I grouped them in 3 categories AAA,AA = 1, A = 2, and BBB,BB,NR = 3. Short-Term borrowing, cash reserves, FGP budget error, and fiscal balance measures are expressed as a percentage of the average discretionary revenues (DR) observed between 2009 and 2016. That is, outside the analysis period to avoid endogeneity concerns. All these fiscal variables correspond to one-year lagged measures.</a:t>
            </a:r>
          </a:p>
        </p:txBody>
      </p:sp>
      <p:sp>
        <p:nvSpPr>
          <p:cNvPr id="2" name="TextBox 1">
            <a:extLst>
              <a:ext uri="{FF2B5EF4-FFF2-40B4-BE49-F238E27FC236}">
                <a16:creationId xmlns:a16="http://schemas.microsoft.com/office/drawing/2014/main" id="{8ECE5494-56C8-337F-FBDB-2C7CD7B649E4}"/>
              </a:ext>
            </a:extLst>
          </p:cNvPr>
          <p:cNvSpPr txBox="1"/>
          <p:nvPr/>
        </p:nvSpPr>
        <p:spPr>
          <a:xfrm>
            <a:off x="23791" y="16867"/>
            <a:ext cx="5972175" cy="276999"/>
          </a:xfrm>
          <a:prstGeom prst="rect">
            <a:avLst/>
          </a:prstGeom>
          <a:noFill/>
        </p:spPr>
        <p:txBody>
          <a:bodyPr wrap="square">
            <a:spAutoFit/>
          </a:bodyPr>
          <a:lstStyle/>
          <a:p>
            <a:pPr marL="50801" algn="l">
              <a:spcBef>
                <a:spcPts val="95"/>
              </a:spcBef>
              <a:tabLst>
                <a:tab pos="167640" algn="l"/>
              </a:tabLst>
            </a:pPr>
            <a:r>
              <a:rPr lang="en-US" sz="1200" b="1" dirty="0">
                <a:solidFill>
                  <a:srgbClr val="690204"/>
                </a:solidFill>
                <a:latin typeface="Arial" panose="020B0604020202020204" pitchFamily="34" charset="0"/>
                <a:cs typeface="Arial" panose="020B0604020202020204" pitchFamily="34" charset="0"/>
              </a:rPr>
              <a:t>Descriptive Statistics</a:t>
            </a:r>
          </a:p>
        </p:txBody>
      </p:sp>
      <p:graphicFrame>
        <p:nvGraphicFramePr>
          <p:cNvPr id="5" name="Table 4">
            <a:extLst>
              <a:ext uri="{FF2B5EF4-FFF2-40B4-BE49-F238E27FC236}">
                <a16:creationId xmlns:a16="http://schemas.microsoft.com/office/drawing/2014/main" id="{6FE32D08-7728-7823-7E1A-7374744FBC21}"/>
              </a:ext>
            </a:extLst>
          </p:cNvPr>
          <p:cNvGraphicFramePr>
            <a:graphicFrameLocks noGrp="1"/>
          </p:cNvGraphicFramePr>
          <p:nvPr/>
        </p:nvGraphicFramePr>
        <p:xfrm>
          <a:off x="101208" y="382970"/>
          <a:ext cx="5817339" cy="2194560"/>
        </p:xfrm>
        <a:graphic>
          <a:graphicData uri="http://schemas.openxmlformats.org/drawingml/2006/table">
            <a:tbl>
              <a:tblPr firstRow="1" firstCol="1" lastRow="1" lastCol="1" bandRow="1" bandCol="1"/>
              <a:tblGrid>
                <a:gridCol w="2115396">
                  <a:extLst>
                    <a:ext uri="{9D8B030D-6E8A-4147-A177-3AD203B41FA5}">
                      <a16:colId xmlns:a16="http://schemas.microsoft.com/office/drawing/2014/main" val="3543273419"/>
                    </a:ext>
                  </a:extLst>
                </a:gridCol>
                <a:gridCol w="528849">
                  <a:extLst>
                    <a:ext uri="{9D8B030D-6E8A-4147-A177-3AD203B41FA5}">
                      <a16:colId xmlns:a16="http://schemas.microsoft.com/office/drawing/2014/main" val="2081524775"/>
                    </a:ext>
                  </a:extLst>
                </a:gridCol>
                <a:gridCol w="528849">
                  <a:extLst>
                    <a:ext uri="{9D8B030D-6E8A-4147-A177-3AD203B41FA5}">
                      <a16:colId xmlns:a16="http://schemas.microsoft.com/office/drawing/2014/main" val="1573361521"/>
                    </a:ext>
                  </a:extLst>
                </a:gridCol>
                <a:gridCol w="528849">
                  <a:extLst>
                    <a:ext uri="{9D8B030D-6E8A-4147-A177-3AD203B41FA5}">
                      <a16:colId xmlns:a16="http://schemas.microsoft.com/office/drawing/2014/main" val="200480200"/>
                    </a:ext>
                  </a:extLst>
                </a:gridCol>
                <a:gridCol w="528849">
                  <a:extLst>
                    <a:ext uri="{9D8B030D-6E8A-4147-A177-3AD203B41FA5}">
                      <a16:colId xmlns:a16="http://schemas.microsoft.com/office/drawing/2014/main" val="2913387042"/>
                    </a:ext>
                  </a:extLst>
                </a:gridCol>
                <a:gridCol w="528849">
                  <a:extLst>
                    <a:ext uri="{9D8B030D-6E8A-4147-A177-3AD203B41FA5}">
                      <a16:colId xmlns:a16="http://schemas.microsoft.com/office/drawing/2014/main" val="3371903974"/>
                    </a:ext>
                  </a:extLst>
                </a:gridCol>
                <a:gridCol w="528849">
                  <a:extLst>
                    <a:ext uri="{9D8B030D-6E8A-4147-A177-3AD203B41FA5}">
                      <a16:colId xmlns:a16="http://schemas.microsoft.com/office/drawing/2014/main" val="2190124866"/>
                    </a:ext>
                  </a:extLst>
                </a:gridCol>
                <a:gridCol w="528849">
                  <a:extLst>
                    <a:ext uri="{9D8B030D-6E8A-4147-A177-3AD203B41FA5}">
                      <a16:colId xmlns:a16="http://schemas.microsoft.com/office/drawing/2014/main" val="3533557470"/>
                    </a:ext>
                  </a:extLst>
                </a:gridCol>
              </a:tblGrid>
              <a:tr h="137160">
                <a:tc>
                  <a:txBody>
                    <a:bodyPr/>
                    <a:lstStyle/>
                    <a:p>
                      <a:pPr marL="0" marR="0" algn="l">
                        <a:lnSpc>
                          <a:spcPts val="1095"/>
                        </a:lnSpc>
                        <a:spcBef>
                          <a:spcPts val="0"/>
                        </a:spcBef>
                        <a:spcAft>
                          <a:spcPts val="0"/>
                        </a:spcAft>
                      </a:pPr>
                      <a:r>
                        <a:rPr lang="en-US" sz="600" dirty="0">
                          <a:effectLst/>
                          <a:latin typeface="Times New Roman" panose="02020603050405020304" pitchFamily="18" charset="0"/>
                          <a:ea typeface="Cambria" panose="02040503050406030204" pitchFamily="18" charset="0"/>
                          <a:cs typeface="Cambria" panose="02040503050406030204" pitchFamily="18" charset="0"/>
                        </a:rPr>
                        <a:t> </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35" marR="635" algn="ctr">
                        <a:lnSpc>
                          <a:spcPts val="835"/>
                        </a:lnSpc>
                        <a:spcBef>
                          <a:spcPts val="0"/>
                        </a:spcBef>
                        <a:spcAft>
                          <a:spcPts val="0"/>
                        </a:spcAft>
                      </a:pPr>
                      <a:r>
                        <a:rPr lang="en-US" sz="800" spc="-20" dirty="0">
                          <a:effectLst/>
                          <a:latin typeface="Georgia" panose="02040502050405020303" pitchFamily="18" charset="0"/>
                          <a:ea typeface="Cambria" panose="02040503050406030204" pitchFamily="18" charset="0"/>
                          <a:cs typeface="Cambria" panose="02040503050406030204" pitchFamily="18" charset="0"/>
                        </a:rPr>
                        <a:t>Mean</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35" marR="1270" algn="ctr">
                        <a:lnSpc>
                          <a:spcPts val="83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Std.Dev.</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270" marR="1905" algn="ctr">
                        <a:lnSpc>
                          <a:spcPts val="835"/>
                        </a:lnSpc>
                        <a:spcBef>
                          <a:spcPts val="0"/>
                        </a:spcBef>
                        <a:spcAft>
                          <a:spcPts val="0"/>
                        </a:spcAft>
                      </a:pPr>
                      <a:r>
                        <a:rPr lang="en-US" sz="800" spc="-25">
                          <a:effectLst/>
                          <a:latin typeface="Georgia" panose="02040502050405020303" pitchFamily="18" charset="0"/>
                          <a:ea typeface="Cambria" panose="02040503050406030204" pitchFamily="18" charset="0"/>
                          <a:cs typeface="Cambria" panose="02040503050406030204" pitchFamily="18" charset="0"/>
                        </a:rPr>
                        <a:t>Min</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270" marR="1905" algn="ctr">
                        <a:lnSpc>
                          <a:spcPts val="835"/>
                        </a:lnSpc>
                        <a:spcBef>
                          <a:spcPts val="0"/>
                        </a:spcBef>
                        <a:spcAft>
                          <a:spcPts val="0"/>
                        </a:spcAft>
                      </a:pPr>
                      <a:r>
                        <a:rPr lang="en-US" sz="800" spc="-25">
                          <a:effectLst/>
                          <a:latin typeface="Georgia" panose="02040502050405020303" pitchFamily="18" charset="0"/>
                          <a:ea typeface="Cambria" panose="02040503050406030204" pitchFamily="18" charset="0"/>
                          <a:cs typeface="Cambria" panose="02040503050406030204" pitchFamily="18" charset="0"/>
                        </a:rPr>
                        <a:t>P25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905" marR="1905" algn="ctr">
                        <a:lnSpc>
                          <a:spcPts val="835"/>
                        </a:lnSpc>
                        <a:spcBef>
                          <a:spcPts val="0"/>
                        </a:spcBef>
                        <a:spcAft>
                          <a:spcPts val="0"/>
                        </a:spcAft>
                      </a:pPr>
                      <a:r>
                        <a:rPr lang="en-US" sz="800" spc="-25">
                          <a:effectLst/>
                          <a:latin typeface="Georgia" panose="02040502050405020303" pitchFamily="18" charset="0"/>
                          <a:ea typeface="Cambria" panose="02040503050406030204" pitchFamily="18" charset="0"/>
                          <a:cs typeface="Cambria" panose="02040503050406030204" pitchFamily="18" charset="0"/>
                        </a:rPr>
                        <a:t>P50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540" marR="2540" algn="ctr">
                        <a:lnSpc>
                          <a:spcPts val="835"/>
                        </a:lnSpc>
                        <a:spcBef>
                          <a:spcPts val="0"/>
                        </a:spcBef>
                        <a:spcAft>
                          <a:spcPts val="0"/>
                        </a:spcAft>
                      </a:pPr>
                      <a:r>
                        <a:rPr lang="en-US" sz="800" spc="-25">
                          <a:effectLst/>
                          <a:latin typeface="Georgia" panose="02040502050405020303" pitchFamily="18" charset="0"/>
                          <a:ea typeface="Cambria" panose="02040503050406030204" pitchFamily="18" charset="0"/>
                          <a:cs typeface="Cambria" panose="02040503050406030204" pitchFamily="18" charset="0"/>
                        </a:rPr>
                        <a:t>P75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905" marR="2540" algn="ctr">
                        <a:lnSpc>
                          <a:spcPts val="835"/>
                        </a:lnSpc>
                        <a:spcBef>
                          <a:spcPts val="0"/>
                        </a:spcBef>
                        <a:spcAft>
                          <a:spcPts val="0"/>
                        </a:spcAft>
                      </a:pPr>
                      <a:r>
                        <a:rPr lang="en-US" sz="800" spc="-25">
                          <a:effectLst/>
                          <a:latin typeface="Georgia" panose="02040502050405020303" pitchFamily="18" charset="0"/>
                          <a:ea typeface="Cambria" panose="02040503050406030204" pitchFamily="18" charset="0"/>
                          <a:cs typeface="Cambria" panose="02040503050406030204" pitchFamily="18" charset="0"/>
                        </a:rPr>
                        <a:t>Max</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57404150"/>
                  </a:ext>
                </a:extLst>
              </a:tr>
              <a:tr h="137160">
                <a:tc>
                  <a:txBody>
                    <a:bodyPr/>
                    <a:lstStyle/>
                    <a:p>
                      <a:pPr marL="75565" marR="0" algn="l">
                        <a:lnSpc>
                          <a:spcPts val="785"/>
                        </a:lnSpc>
                        <a:spcBef>
                          <a:spcPts val="0"/>
                        </a:spcBef>
                        <a:spcAft>
                          <a:spcPts val="0"/>
                        </a:spcAft>
                      </a:pPr>
                      <a:r>
                        <a:rPr lang="en-US" sz="800" b="1" dirty="0" err="1">
                          <a:effectLst/>
                          <a:latin typeface="Georgia" panose="02040502050405020303" pitchFamily="18" charset="0"/>
                          <a:ea typeface="Cambria" panose="02040503050406030204" pitchFamily="18" charset="0"/>
                          <a:cs typeface="Cambria" panose="02040503050406030204" pitchFamily="18" charset="0"/>
                        </a:rPr>
                        <a:t>DepVar</a:t>
                      </a:r>
                      <a:r>
                        <a:rPr lang="en-US" sz="800" b="1"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Short-Term</a:t>
                      </a:r>
                      <a:r>
                        <a:rPr lang="en-US" sz="800" spc="4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Debt</a:t>
                      </a:r>
                      <a:r>
                        <a:rPr lang="en-US" sz="800" spc="50"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50" dirty="0">
                          <a:effectLst/>
                          <a:latin typeface="Georgia" panose="02040502050405020303" pitchFamily="18" charset="0"/>
                          <a:ea typeface="Cambria" panose="02040503050406030204" pitchFamily="18" charset="0"/>
                          <a:cs typeface="Cambria" panose="02040503050406030204" pitchFamily="18" charset="0"/>
                        </a:rPr>
                        <a:t> </a:t>
                      </a:r>
                      <a:r>
                        <a:rPr lang="en-US" sz="800" spc="-25" dirty="0">
                          <a:effectLst/>
                          <a:latin typeface="Georgia" panose="02040502050405020303" pitchFamily="18" charset="0"/>
                          <a:ea typeface="Cambria" panose="02040503050406030204" pitchFamily="18" charset="0"/>
                          <a:cs typeface="Cambria" panose="02040503050406030204" pitchFamily="18" charset="0"/>
                        </a:rPr>
                        <a:t>DR)</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rgbClr val="FFFD78"/>
                    </a:solidFill>
                  </a:tcPr>
                </a:tc>
                <a:tc>
                  <a:txBody>
                    <a:bodyPr/>
                    <a:lstStyle/>
                    <a:p>
                      <a:pPr marL="635" marR="635" algn="ctr">
                        <a:lnSpc>
                          <a:spcPts val="78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0.0519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rgbClr val="FFFD78"/>
                    </a:solidFill>
                  </a:tcPr>
                </a:tc>
                <a:tc>
                  <a:txBody>
                    <a:bodyPr/>
                    <a:lstStyle/>
                    <a:p>
                      <a:pPr marL="635" marR="1270" algn="ctr">
                        <a:lnSpc>
                          <a:spcPts val="78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0.0635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rgbClr val="FFFD78"/>
                    </a:solidFill>
                  </a:tcPr>
                </a:tc>
                <a:tc>
                  <a:txBody>
                    <a:bodyPr/>
                    <a:lstStyle/>
                    <a:p>
                      <a:pPr marL="1270" marR="1905" algn="ctr">
                        <a:lnSpc>
                          <a:spcPts val="78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0.0000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rgbClr val="FFFD78"/>
                    </a:solidFill>
                  </a:tcPr>
                </a:tc>
                <a:tc>
                  <a:txBody>
                    <a:bodyPr/>
                    <a:lstStyle/>
                    <a:p>
                      <a:pPr marL="1270" marR="1905" algn="ctr">
                        <a:lnSpc>
                          <a:spcPts val="78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0.0000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rgbClr val="FFFD78"/>
                    </a:solidFill>
                  </a:tcPr>
                </a:tc>
                <a:tc>
                  <a:txBody>
                    <a:bodyPr/>
                    <a:lstStyle/>
                    <a:p>
                      <a:pPr marL="1270" marR="1905" algn="ctr">
                        <a:lnSpc>
                          <a:spcPts val="78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0.0244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rgbClr val="FFFD78"/>
                    </a:solidFill>
                  </a:tcPr>
                </a:tc>
                <a:tc>
                  <a:txBody>
                    <a:bodyPr/>
                    <a:lstStyle/>
                    <a:p>
                      <a:pPr marL="2540" marR="2540" algn="ctr">
                        <a:lnSpc>
                          <a:spcPts val="78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0.0940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rgbClr val="FFFD78"/>
                    </a:solidFill>
                  </a:tcPr>
                </a:tc>
                <a:tc>
                  <a:txBody>
                    <a:bodyPr/>
                    <a:lstStyle/>
                    <a:p>
                      <a:pPr marL="1905" marR="2540" algn="ctr">
                        <a:lnSpc>
                          <a:spcPts val="78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0.2890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rgbClr val="FFFD78"/>
                    </a:solidFill>
                  </a:tcPr>
                </a:tc>
                <a:extLst>
                  <a:ext uri="{0D108BD9-81ED-4DB2-BD59-A6C34878D82A}">
                    <a16:rowId xmlns:a16="http://schemas.microsoft.com/office/drawing/2014/main" val="3092835447"/>
                  </a:ext>
                </a:extLst>
              </a:tr>
              <a:tr h="137160">
                <a:tc>
                  <a:txBody>
                    <a:bodyPr/>
                    <a:lstStyle/>
                    <a:p>
                      <a:pPr marL="75565" marR="0" algn="l">
                        <a:lnSpc>
                          <a:spcPts val="845"/>
                        </a:lnSpc>
                        <a:spcBef>
                          <a:spcPts val="0"/>
                        </a:spcBef>
                        <a:spcAft>
                          <a:spcPts val="0"/>
                        </a:spcAft>
                      </a:pPr>
                      <a:r>
                        <a:rPr lang="en-US" sz="800" b="1" dirty="0" err="1">
                          <a:effectLst/>
                          <a:latin typeface="Georgia" panose="02040502050405020303" pitchFamily="18" charset="0"/>
                          <a:ea typeface="Cambria" panose="02040503050406030204" pitchFamily="18" charset="0"/>
                          <a:cs typeface="Cambria" panose="02040503050406030204" pitchFamily="18" charset="0"/>
                        </a:rPr>
                        <a:t>EndVar</a:t>
                      </a:r>
                      <a:r>
                        <a:rPr lang="en-US" sz="800" b="1" dirty="0">
                          <a:effectLst/>
                          <a:latin typeface="Georgia" panose="02040502050405020303" pitchFamily="18" charset="0"/>
                          <a:ea typeface="Cambria" panose="02040503050406030204" pitchFamily="18" charset="0"/>
                          <a:cs typeface="Cambria" panose="02040503050406030204" pitchFamily="18" charset="0"/>
                        </a:rPr>
                        <a:t>:</a:t>
                      </a:r>
                      <a:r>
                        <a:rPr lang="en-US" sz="800" dirty="0">
                          <a:effectLst/>
                          <a:latin typeface="Georgia" panose="02040502050405020303" pitchFamily="18" charset="0"/>
                          <a:ea typeface="Cambria" panose="02040503050406030204" pitchFamily="18" charset="0"/>
                          <a:cs typeface="Cambria" panose="02040503050406030204" pitchFamily="18" charset="0"/>
                        </a:rPr>
                        <a:t> Cash</a:t>
                      </a:r>
                      <a:r>
                        <a:rPr lang="en-US" sz="800" spc="3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Reserves</a:t>
                      </a:r>
                      <a:r>
                        <a:rPr lang="en-US" sz="800" spc="3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35" dirty="0">
                          <a:effectLst/>
                          <a:latin typeface="Georgia" panose="02040502050405020303" pitchFamily="18" charset="0"/>
                          <a:ea typeface="Cambria" panose="02040503050406030204" pitchFamily="18" charset="0"/>
                          <a:cs typeface="Cambria" panose="02040503050406030204" pitchFamily="18" charset="0"/>
                        </a:rPr>
                        <a:t> </a:t>
                      </a:r>
                      <a:r>
                        <a:rPr lang="en-US" sz="800" spc="-25" dirty="0">
                          <a:effectLst/>
                          <a:latin typeface="Georgia" panose="02040502050405020303" pitchFamily="18" charset="0"/>
                          <a:ea typeface="Cambria" panose="02040503050406030204" pitchFamily="18" charset="0"/>
                          <a:cs typeface="Cambria" panose="02040503050406030204" pitchFamily="18" charset="0"/>
                        </a:rPr>
                        <a:t>DR)</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0" marR="63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0.2289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270"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0.1548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905"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-0.0157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270"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0.1174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270"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0.1897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905" marR="2540"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0.3117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635" marR="2540"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0.9322</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extLst>
                  <a:ext uri="{0D108BD9-81ED-4DB2-BD59-A6C34878D82A}">
                    <a16:rowId xmlns:a16="http://schemas.microsoft.com/office/drawing/2014/main" val="419754814"/>
                  </a:ext>
                </a:extLst>
              </a:tr>
              <a:tr h="137160">
                <a:tc>
                  <a:txBody>
                    <a:bodyPr/>
                    <a:lstStyle/>
                    <a:p>
                      <a:pPr marL="75565" marR="0" algn="l">
                        <a:lnSpc>
                          <a:spcPts val="845"/>
                        </a:lnSpc>
                        <a:spcBef>
                          <a:spcPts val="0"/>
                        </a:spcBef>
                        <a:spcAft>
                          <a:spcPts val="0"/>
                        </a:spcAft>
                      </a:pPr>
                      <a:r>
                        <a:rPr lang="en-US" sz="800" b="1" dirty="0" err="1">
                          <a:effectLst/>
                          <a:latin typeface="Georgia" panose="02040502050405020303" pitchFamily="18" charset="0"/>
                          <a:ea typeface="Cambria" panose="02040503050406030204" pitchFamily="18" charset="0"/>
                          <a:cs typeface="Cambria" panose="02040503050406030204" pitchFamily="18" charset="0"/>
                        </a:rPr>
                        <a:t>InstVar</a:t>
                      </a:r>
                      <a:r>
                        <a:rPr lang="en-US" sz="800" b="1"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Timing</a:t>
                      </a:r>
                      <a:r>
                        <a:rPr lang="en-US" sz="800" spc="6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Error</a:t>
                      </a:r>
                      <a:r>
                        <a:rPr lang="en-US" sz="800" spc="6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65" dirty="0">
                          <a:effectLst/>
                          <a:latin typeface="Georgia" panose="02040502050405020303" pitchFamily="18" charset="0"/>
                          <a:ea typeface="Cambria" panose="02040503050406030204" pitchFamily="18" charset="0"/>
                          <a:cs typeface="Cambria" panose="02040503050406030204" pitchFamily="18" charset="0"/>
                        </a:rPr>
                        <a:t> </a:t>
                      </a:r>
                      <a:r>
                        <a:rPr lang="en-US" sz="800" spc="-25" dirty="0">
                          <a:effectLst/>
                          <a:latin typeface="Georgia" panose="02040502050405020303" pitchFamily="18" charset="0"/>
                          <a:ea typeface="Cambria" panose="02040503050406030204" pitchFamily="18" charset="0"/>
                          <a:cs typeface="Cambria" panose="02040503050406030204" pitchFamily="18" charset="0"/>
                        </a:rPr>
                        <a:t>DR)</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635" marR="635" algn="ctr">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0.0043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270"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0.0235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905" marR="1905" algn="ctr">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0.1135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905" marR="1905" algn="ctr">
                        <a:lnSpc>
                          <a:spcPts val="845"/>
                        </a:lnSpc>
                        <a:spcBef>
                          <a:spcPts val="0"/>
                        </a:spcBef>
                        <a:spcAft>
                          <a:spcPts val="0"/>
                        </a:spcAft>
                      </a:pPr>
                      <a:r>
                        <a:rPr lang="en-US" sz="800" spc="-20"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0.0185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905" marR="1905" algn="ctr">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0.0039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905"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0.0075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270"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0.0848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extLst>
                  <a:ext uri="{0D108BD9-81ED-4DB2-BD59-A6C34878D82A}">
                    <a16:rowId xmlns:a16="http://schemas.microsoft.com/office/drawing/2014/main" val="2902172588"/>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FGP</a:t>
                      </a:r>
                      <a:r>
                        <a:rPr lang="en-US" sz="800" spc="9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Annual</a:t>
                      </a:r>
                      <a:r>
                        <a:rPr lang="en-US" sz="800" spc="100" dirty="0">
                          <a:effectLst/>
                          <a:latin typeface="Georgia" panose="02040502050405020303" pitchFamily="18" charset="0"/>
                          <a:ea typeface="Cambria" panose="02040503050406030204" pitchFamily="18" charset="0"/>
                          <a:cs typeface="Cambria" panose="02040503050406030204" pitchFamily="18" charset="0"/>
                        </a:rPr>
                        <a:t> </a:t>
                      </a:r>
                      <a:r>
                        <a:rPr lang="en-US" sz="800" spc="-10" dirty="0">
                          <a:effectLst/>
                          <a:latin typeface="Georgia" panose="02040502050405020303" pitchFamily="18" charset="0"/>
                          <a:ea typeface="Cambria" panose="02040503050406030204" pitchFamily="18" charset="0"/>
                          <a:cs typeface="Cambria" panose="02040503050406030204" pitchFamily="18" charset="0"/>
                        </a:rPr>
                        <a:t>Difference (%DR, Lag = 1yr)</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635" marR="635" algn="ctr">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0.0130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635"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0.0655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1270" marR="1905" algn="ctr">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0.2141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1270" marR="1905" algn="ctr">
                        <a:lnSpc>
                          <a:spcPts val="845"/>
                        </a:lnSpc>
                        <a:spcBef>
                          <a:spcPts val="0"/>
                        </a:spcBef>
                        <a:spcAft>
                          <a:spcPts val="0"/>
                        </a:spcAft>
                      </a:pPr>
                      <a:r>
                        <a:rPr lang="en-US" sz="800" spc="-15"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0.0641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-0.0114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2540"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0.0484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1905"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0.0964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643694425"/>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Net Operating</a:t>
                      </a:r>
                      <a:r>
                        <a:rPr lang="en-US" sz="800" spc="70"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Balance</a:t>
                      </a:r>
                      <a:r>
                        <a:rPr lang="en-US" sz="800" spc="7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70" dirty="0">
                          <a:effectLst/>
                          <a:latin typeface="Georgia" panose="02040502050405020303" pitchFamily="18" charset="0"/>
                          <a:ea typeface="Cambria" panose="02040503050406030204" pitchFamily="18" charset="0"/>
                          <a:cs typeface="Cambria" panose="02040503050406030204" pitchFamily="18" charset="0"/>
                        </a:rPr>
                        <a:t> </a:t>
                      </a:r>
                      <a:r>
                        <a:rPr lang="en-US" sz="800" spc="-10" dirty="0">
                          <a:effectLst/>
                          <a:latin typeface="Georgia" panose="02040502050405020303" pitchFamily="18" charset="0"/>
                          <a:ea typeface="Cambria" panose="02040503050406030204" pitchFamily="18" charset="0"/>
                          <a:cs typeface="Cambria" panose="02040503050406030204" pitchFamily="18" charset="0"/>
                        </a:rPr>
                        <a:t>Rev, Lag = 1yr)</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635" marR="635" algn="ctr">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0.0623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635"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0.1261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1270" marR="1905" algn="ctr">
                        <a:lnSpc>
                          <a:spcPts val="845"/>
                        </a:lnSpc>
                        <a:spcBef>
                          <a:spcPts val="0"/>
                        </a:spcBef>
                        <a:spcAft>
                          <a:spcPts val="0"/>
                        </a:spcAft>
                      </a:pPr>
                      <a:r>
                        <a:rPr lang="en-US" sz="800" spc="-15"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0.7499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1270" marR="1905" algn="ctr">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0.0833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1270" marR="1905" algn="ctr">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0.0296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1270"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0.0006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635"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0.0853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1821086318"/>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Current</a:t>
                      </a:r>
                      <a:r>
                        <a:rPr lang="en-US" sz="800" spc="5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Expenditures</a:t>
                      </a:r>
                      <a:r>
                        <a:rPr lang="en-US" sz="800" spc="5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60" dirty="0">
                          <a:effectLst/>
                          <a:latin typeface="Georgia" panose="02040502050405020303" pitchFamily="18" charset="0"/>
                          <a:ea typeface="Cambria" panose="02040503050406030204" pitchFamily="18" charset="0"/>
                          <a:cs typeface="Cambria" panose="02040503050406030204" pitchFamily="18" charset="0"/>
                        </a:rPr>
                        <a:t> E</a:t>
                      </a:r>
                      <a:r>
                        <a:rPr lang="en-US" sz="800" spc="-10" dirty="0">
                          <a:effectLst/>
                          <a:latin typeface="Georgia" panose="02040502050405020303" pitchFamily="18" charset="0"/>
                          <a:ea typeface="Cambria" panose="02040503050406030204" pitchFamily="18" charset="0"/>
                          <a:cs typeface="Cambria" panose="02040503050406030204" pitchFamily="18" charset="0"/>
                        </a:rPr>
                        <a:t>xp, Lag = 1 </a:t>
                      </a:r>
                      <a:r>
                        <a:rPr lang="en-US" sz="800" spc="-10" dirty="0" err="1">
                          <a:effectLst/>
                          <a:latin typeface="Georgia" panose="02040502050405020303" pitchFamily="18" charset="0"/>
                          <a:ea typeface="Cambria" panose="02040503050406030204" pitchFamily="18" charset="0"/>
                          <a:cs typeface="Cambria" panose="02040503050406030204" pitchFamily="18" charset="0"/>
                        </a:rPr>
                        <a:t>yr</a:t>
                      </a:r>
                      <a:r>
                        <a:rPr lang="en-US" sz="800" spc="-10" dirty="0">
                          <a:effectLst/>
                          <a:latin typeface="Georgia" panose="02040502050405020303" pitchFamily="18" charset="0"/>
                          <a:ea typeface="Cambria" panose="02040503050406030204" pitchFamily="18" charset="0"/>
                          <a:cs typeface="Cambria" panose="02040503050406030204" pitchFamily="18" charset="0"/>
                        </a:rPr>
                        <a:t>)</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635" marR="63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0.7375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635"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0.0600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1270"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0.4278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0.7121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0.7515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1905"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0.7775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635" marR="2540"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0.8212</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extLst>
                  <a:ext uri="{0D108BD9-81ED-4DB2-BD59-A6C34878D82A}">
                    <a16:rowId xmlns:a16="http://schemas.microsoft.com/office/drawing/2014/main" val="1995047142"/>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Discretionary Revenues</a:t>
                      </a:r>
                      <a:r>
                        <a:rPr lang="en-US" sz="800" spc="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5" dirty="0">
                          <a:effectLst/>
                          <a:latin typeface="Georgia" panose="02040502050405020303" pitchFamily="18" charset="0"/>
                          <a:ea typeface="Cambria" panose="02040503050406030204" pitchFamily="18" charset="0"/>
                          <a:cs typeface="Cambria" panose="02040503050406030204" pitchFamily="18" charset="0"/>
                        </a:rPr>
                        <a:t> </a:t>
                      </a:r>
                      <a:r>
                        <a:rPr lang="en-US" sz="800" spc="-10" dirty="0">
                          <a:effectLst/>
                          <a:latin typeface="Georgia" panose="02040502050405020303" pitchFamily="18" charset="0"/>
                          <a:ea typeface="Cambria" panose="02040503050406030204" pitchFamily="18" charset="0"/>
                          <a:cs typeface="Cambria" panose="02040503050406030204" pitchFamily="18" charset="0"/>
                        </a:rPr>
                        <a:t>Rev, Lag = 1yr)</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0" marR="63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0.4766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0" marR="1270"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0.0781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635"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0.3016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635"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0.4186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0"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0.4731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635"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0.5394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0"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0.6562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extLst>
                  <a:ext uri="{0D108BD9-81ED-4DB2-BD59-A6C34878D82A}">
                    <a16:rowId xmlns:a16="http://schemas.microsoft.com/office/drawing/2014/main" val="237803748"/>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Long</a:t>
                      </a:r>
                      <a:r>
                        <a:rPr lang="en-US" sz="800" spc="60"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Term</a:t>
                      </a:r>
                      <a:r>
                        <a:rPr lang="en-US" sz="800" spc="6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Debt</a:t>
                      </a:r>
                      <a:r>
                        <a:rPr lang="en-US" sz="800" spc="6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60" dirty="0">
                          <a:effectLst/>
                          <a:latin typeface="Georgia" panose="02040502050405020303" pitchFamily="18" charset="0"/>
                          <a:ea typeface="Cambria" panose="02040503050406030204" pitchFamily="18" charset="0"/>
                          <a:cs typeface="Cambria" panose="02040503050406030204" pitchFamily="18" charset="0"/>
                        </a:rPr>
                        <a:t> </a:t>
                      </a:r>
                      <a:r>
                        <a:rPr lang="en-US" sz="800" spc="-10" dirty="0">
                          <a:effectLst/>
                          <a:latin typeface="Georgia" panose="02040502050405020303" pitchFamily="18" charset="0"/>
                          <a:ea typeface="Cambria" panose="02040503050406030204" pitchFamily="18" charset="0"/>
                          <a:cs typeface="Cambria" panose="02040503050406030204" pitchFamily="18" charset="0"/>
                        </a:rPr>
                        <a:t>Debt, Lag = 1yr)</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635" marR="63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0.6726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635"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0.5133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270"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0.0000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0.2834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905"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0.5727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905"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0.8585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270" marR="2540"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2.2558</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2527996903"/>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Credit</a:t>
                      </a:r>
                      <a:r>
                        <a:rPr lang="en-US" sz="800" spc="115" dirty="0">
                          <a:effectLst/>
                          <a:latin typeface="Georgia" panose="02040502050405020303" pitchFamily="18" charset="0"/>
                          <a:ea typeface="Cambria" panose="02040503050406030204" pitchFamily="18" charset="0"/>
                          <a:cs typeface="Cambria" panose="02040503050406030204" pitchFamily="18" charset="0"/>
                        </a:rPr>
                        <a:t> </a:t>
                      </a:r>
                      <a:r>
                        <a:rPr lang="en-US" sz="800" spc="-10" dirty="0">
                          <a:effectLst/>
                          <a:latin typeface="Georgia" panose="02040502050405020303" pitchFamily="18" charset="0"/>
                          <a:ea typeface="Cambria" panose="02040503050406030204" pitchFamily="18" charset="0"/>
                          <a:cs typeface="Cambria" panose="02040503050406030204" pitchFamily="18" charset="0"/>
                        </a:rPr>
                        <a:t>Rating</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635" marR="63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3.1273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270"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1.0700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270"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1.0000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3.0000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3.0000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905"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4.0000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270" marR="2540"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6.0000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3819815706"/>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FGP</a:t>
                      </a:r>
                      <a:r>
                        <a:rPr lang="en-US" sz="800" spc="110"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as</a:t>
                      </a:r>
                      <a:r>
                        <a:rPr lang="en-US" sz="800" spc="110"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Collateral</a:t>
                      </a:r>
                      <a:r>
                        <a:rPr lang="en-US" sz="800" spc="110" dirty="0">
                          <a:effectLst/>
                          <a:latin typeface="Georgia" panose="02040502050405020303" pitchFamily="18" charset="0"/>
                          <a:ea typeface="Cambria" panose="02040503050406030204" pitchFamily="18" charset="0"/>
                          <a:cs typeface="Cambria" panose="02040503050406030204" pitchFamily="18" charset="0"/>
                        </a:rPr>
                        <a:t> </a:t>
                      </a:r>
                      <a:r>
                        <a:rPr lang="en-US" sz="800" spc="-25" dirty="0">
                          <a:effectLst/>
                          <a:latin typeface="Georgia" panose="02040502050405020303" pitchFamily="18" charset="0"/>
                          <a:ea typeface="Cambria" panose="02040503050406030204" pitchFamily="18" charset="0"/>
                          <a:cs typeface="Cambria" panose="02040503050406030204" pitchFamily="18" charset="0"/>
                        </a:rPr>
                        <a:t>(% Total, Lag = 1 </a:t>
                      </a:r>
                      <a:r>
                        <a:rPr lang="en-US" sz="800" spc="-25" dirty="0" err="1">
                          <a:effectLst/>
                          <a:latin typeface="Georgia" panose="02040502050405020303" pitchFamily="18" charset="0"/>
                          <a:ea typeface="Cambria" panose="02040503050406030204" pitchFamily="18" charset="0"/>
                          <a:cs typeface="Cambria" panose="02040503050406030204" pitchFamily="18" charset="0"/>
                        </a:rPr>
                        <a:t>yr</a:t>
                      </a:r>
                      <a:r>
                        <a:rPr lang="en-US" sz="800" spc="-25" dirty="0">
                          <a:effectLst/>
                          <a:latin typeface="Georgia" panose="02040502050405020303" pitchFamily="18" charset="0"/>
                          <a:ea typeface="Cambria" panose="02040503050406030204" pitchFamily="18" charset="0"/>
                          <a:cs typeface="Cambria" panose="02040503050406030204" pitchFamily="18" charset="0"/>
                        </a:rPr>
                        <a:t>)</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635" marR="63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0.5332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635"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0.2163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270"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0.0880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0.3317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0.5477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2540"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0.7500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270"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1.0000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2393218592"/>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Unemployment</a:t>
                      </a:r>
                      <a:r>
                        <a:rPr lang="en-US" sz="800" spc="125" dirty="0">
                          <a:effectLst/>
                          <a:latin typeface="Georgia" panose="02040502050405020303" pitchFamily="18" charset="0"/>
                          <a:ea typeface="Cambria" panose="02040503050406030204" pitchFamily="18" charset="0"/>
                          <a:cs typeface="Cambria" panose="02040503050406030204" pitchFamily="18" charset="0"/>
                        </a:rPr>
                        <a:t> </a:t>
                      </a:r>
                      <a:r>
                        <a:rPr lang="en-US" sz="800" spc="-20" dirty="0">
                          <a:effectLst/>
                          <a:latin typeface="Georgia" panose="02040502050405020303" pitchFamily="18" charset="0"/>
                          <a:ea typeface="Cambria" panose="02040503050406030204" pitchFamily="18" charset="0"/>
                          <a:cs typeface="Cambria" panose="02040503050406030204" pitchFamily="18" charset="0"/>
                        </a:rPr>
                        <a:t>Rate</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635" marR="63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0.0346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635" marR="1270"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0.0129</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270"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0.0081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0.0259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0.0326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2540" marR="2540"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0.0401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905"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0.0978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extLst>
                  <a:ext uri="{0D108BD9-81ED-4DB2-BD59-A6C34878D82A}">
                    <a16:rowId xmlns:a16="http://schemas.microsoft.com/office/drawing/2014/main" val="3530893457"/>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Active Taxpayers</a:t>
                      </a:r>
                      <a:r>
                        <a:rPr lang="en-US" sz="800" spc="4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45" dirty="0">
                          <a:effectLst/>
                          <a:latin typeface="Georgia" panose="02040502050405020303" pitchFamily="18" charset="0"/>
                          <a:ea typeface="Cambria" panose="02040503050406030204" pitchFamily="18" charset="0"/>
                          <a:cs typeface="Cambria" panose="02040503050406030204" pitchFamily="18" charset="0"/>
                        </a:rPr>
                        <a:t> </a:t>
                      </a:r>
                      <a:r>
                        <a:rPr lang="en-US" sz="800" spc="-10" dirty="0">
                          <a:effectLst/>
                          <a:latin typeface="Georgia" panose="02040502050405020303" pitchFamily="18" charset="0"/>
                          <a:ea typeface="Cambria" panose="02040503050406030204" pitchFamily="18" charset="0"/>
                          <a:cs typeface="Cambria" panose="02040503050406030204" pitchFamily="18" charset="0"/>
                        </a:rPr>
                        <a:t>Population)</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635" marR="63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0.5574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635"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0.1015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270"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0.2840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270"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0.4850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0.5565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2540"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0.6376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270"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0.7356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extLst>
                  <a:ext uri="{0D108BD9-81ED-4DB2-BD59-A6C34878D82A}">
                    <a16:rowId xmlns:a16="http://schemas.microsoft.com/office/drawing/2014/main" val="2420418218"/>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Age</a:t>
                      </a:r>
                      <a:r>
                        <a:rPr lang="en-US" sz="800" spc="55" dirty="0">
                          <a:effectLst/>
                          <a:latin typeface="Georgia" panose="02040502050405020303" pitchFamily="18" charset="0"/>
                          <a:ea typeface="Cambria" panose="02040503050406030204" pitchFamily="18" charset="0"/>
                          <a:cs typeface="Cambria" panose="02040503050406030204" pitchFamily="18" charset="0"/>
                        </a:rPr>
                        <a:t> </a:t>
                      </a:r>
                      <a:r>
                        <a:rPr lang="en-US" sz="800" i="1" dirty="0">
                          <a:effectLst/>
                          <a:latin typeface="Georgia" panose="02040502050405020303" pitchFamily="18" charset="0"/>
                          <a:ea typeface="Cambria" panose="02040503050406030204" pitchFamily="18" charset="0"/>
                          <a:cs typeface="Cambria" panose="02040503050406030204" pitchFamily="18" charset="0"/>
                        </a:rPr>
                        <a:t>&lt;</a:t>
                      </a:r>
                      <a:r>
                        <a:rPr lang="en-US" sz="800" i="1" spc="60"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18</a:t>
                      </a:r>
                      <a:r>
                        <a:rPr lang="en-US" sz="800" spc="60"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55" dirty="0">
                          <a:effectLst/>
                          <a:latin typeface="Georgia" panose="02040502050405020303" pitchFamily="18" charset="0"/>
                          <a:ea typeface="Cambria" panose="02040503050406030204" pitchFamily="18" charset="0"/>
                          <a:cs typeface="Cambria" panose="02040503050406030204" pitchFamily="18" charset="0"/>
                        </a:rPr>
                        <a:t> </a:t>
                      </a:r>
                      <a:r>
                        <a:rPr lang="en-US" sz="800" spc="-10" dirty="0">
                          <a:effectLst/>
                          <a:latin typeface="Georgia" panose="02040502050405020303" pitchFamily="18" charset="0"/>
                          <a:ea typeface="Cambria" panose="02040503050406030204" pitchFamily="18" charset="0"/>
                          <a:cs typeface="Cambria" panose="02040503050406030204" pitchFamily="18" charset="0"/>
                        </a:rPr>
                        <a:t>Population)</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635" marR="63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0.0584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635"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0.0040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270"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0.0518</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0.0554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0.0578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905"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0.0606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270"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0.0724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extLst>
                  <a:ext uri="{0D108BD9-81ED-4DB2-BD59-A6C34878D82A}">
                    <a16:rowId xmlns:a16="http://schemas.microsoft.com/office/drawing/2014/main" val="3397844899"/>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Age</a:t>
                      </a:r>
                      <a:r>
                        <a:rPr lang="en-US" sz="800" spc="60"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19-35</a:t>
                      </a:r>
                      <a:r>
                        <a:rPr lang="en-US" sz="800" spc="60"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60" dirty="0">
                          <a:effectLst/>
                          <a:latin typeface="Georgia" panose="02040502050405020303" pitchFamily="18" charset="0"/>
                          <a:ea typeface="Cambria" panose="02040503050406030204" pitchFamily="18" charset="0"/>
                          <a:cs typeface="Cambria" panose="02040503050406030204" pitchFamily="18" charset="0"/>
                        </a:rPr>
                        <a:t> </a:t>
                      </a:r>
                      <a:r>
                        <a:rPr lang="en-US" sz="800" spc="-10" dirty="0">
                          <a:effectLst/>
                          <a:latin typeface="Georgia" panose="02040502050405020303" pitchFamily="18" charset="0"/>
                          <a:ea typeface="Cambria" panose="02040503050406030204" pitchFamily="18" charset="0"/>
                          <a:cs typeface="Cambria" panose="02040503050406030204" pitchFamily="18" charset="0"/>
                        </a:rPr>
                        <a:t>Population)</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635" marR="63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0.0438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635"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0.0022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270"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0.0405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905"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0.0425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905"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0.0433</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2540"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0.0449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905"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0.0514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extLst>
                  <a:ext uri="{0D108BD9-81ED-4DB2-BD59-A6C34878D82A}">
                    <a16:rowId xmlns:a16="http://schemas.microsoft.com/office/drawing/2014/main" val="2798844361"/>
                  </a:ext>
                </a:extLst>
              </a:tr>
              <a:tr h="137160">
                <a:tc>
                  <a:txBody>
                    <a:bodyPr/>
                    <a:lstStyle/>
                    <a:p>
                      <a:pPr marL="75565" marR="0" algn="l">
                        <a:lnSpc>
                          <a:spcPts val="89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Age</a:t>
                      </a:r>
                      <a:r>
                        <a:rPr lang="en-US" sz="800" spc="20"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36-65</a:t>
                      </a:r>
                      <a:r>
                        <a:rPr lang="en-US" sz="800" spc="2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25" dirty="0">
                          <a:effectLst/>
                          <a:latin typeface="Georgia" panose="02040502050405020303" pitchFamily="18" charset="0"/>
                          <a:ea typeface="Cambria" panose="02040503050406030204" pitchFamily="18" charset="0"/>
                          <a:cs typeface="Cambria" panose="02040503050406030204" pitchFamily="18" charset="0"/>
                        </a:rPr>
                        <a:t> </a:t>
                      </a:r>
                      <a:r>
                        <a:rPr lang="en-US" sz="800" spc="-10" dirty="0">
                          <a:effectLst/>
                          <a:latin typeface="Georgia" panose="02040502050405020303" pitchFamily="18" charset="0"/>
                          <a:ea typeface="Cambria" panose="02040503050406030204" pitchFamily="18" charset="0"/>
                          <a:cs typeface="Cambria" panose="02040503050406030204" pitchFamily="18" charset="0"/>
                        </a:rPr>
                        <a:t>Population)</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635" marR="635" algn="ctr">
                        <a:lnSpc>
                          <a:spcPts val="89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0.0847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635" marR="1270" algn="ctr">
                        <a:lnSpc>
                          <a:spcPts val="89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0.0047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1270" marR="1905" algn="ctr">
                        <a:lnSpc>
                          <a:spcPts val="89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0.0691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1905" marR="1905" algn="ctr">
                        <a:lnSpc>
                          <a:spcPts val="89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0.0814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1905" marR="1905" algn="ctr">
                        <a:lnSpc>
                          <a:spcPts val="89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0.0858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2540" marR="2540" algn="ctr">
                        <a:lnSpc>
                          <a:spcPts val="89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0.0882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1905" marR="2540" algn="ctr">
                        <a:lnSpc>
                          <a:spcPts val="89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0.0924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05305137"/>
                  </a:ext>
                </a:extLst>
              </a:tr>
            </a:tbl>
          </a:graphicData>
        </a:graphic>
      </p:graphicFrame>
    </p:spTree>
    <p:extLst>
      <p:ext uri="{BB962C8B-B14F-4D97-AF65-F5344CB8AC3E}">
        <p14:creationId xmlns:p14="http://schemas.microsoft.com/office/powerpoint/2010/main" val="3522580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34AC8CF7-B96F-6B94-8643-A47882ADE520}"/>
              </a:ext>
            </a:extLst>
          </p:cNvPr>
          <p:cNvSpPr txBox="1"/>
          <p:nvPr/>
        </p:nvSpPr>
        <p:spPr>
          <a:xfrm>
            <a:off x="114424" y="2865166"/>
            <a:ext cx="6019800" cy="389209"/>
          </a:xfrm>
          <a:prstGeom prst="rect">
            <a:avLst/>
          </a:prstGeom>
        </p:spPr>
        <p:txBody>
          <a:bodyPr vert="horz" wrap="square" lIns="0" tIns="17145" rIns="0" bIns="0" rtlCol="0">
            <a:spAutoFit/>
          </a:bodyPr>
          <a:lstStyle/>
          <a:p>
            <a:pPr marL="12700" marR="5080">
              <a:lnSpc>
                <a:spcPts val="700"/>
              </a:lnSpc>
              <a:spcBef>
                <a:spcPts val="135"/>
              </a:spcBef>
            </a:pPr>
            <a:r>
              <a:rPr lang="en-US" sz="600" b="1" spc="-10" dirty="0">
                <a:latin typeface="Arial"/>
                <a:cs typeface="Arial"/>
              </a:rPr>
              <a:t>Notes: </a:t>
            </a:r>
            <a:r>
              <a:rPr lang="en-US" sz="600" spc="-10" dirty="0">
                <a:latin typeface="Arial"/>
                <a:cs typeface="Arial"/>
              </a:rPr>
              <a:t>Both panels shows the distribution of cash reserves (left) and FGP timing errors (right) by state across quarter-years. Each boxplot depicts the distribution by state, excluding outlier observations. States are partitioned into groups depending on quartiles of the distribution of cash reserves in FY 2018. Variables expressed as percent of discretionary revenues. For illustrative purposes, dashed blue lines on the left panel show the interval between +/- 10% of discretionary revenues.</a:t>
            </a:r>
          </a:p>
          <a:p>
            <a:pPr marL="12700" marR="5080">
              <a:lnSpc>
                <a:spcPts val="700"/>
              </a:lnSpc>
              <a:spcBef>
                <a:spcPts val="135"/>
              </a:spcBef>
            </a:pPr>
            <a:endParaRPr lang="en-US" sz="600" b="1" spc="-10" dirty="0">
              <a:latin typeface="Arial"/>
              <a:cs typeface="Arial"/>
            </a:endParaRPr>
          </a:p>
        </p:txBody>
      </p:sp>
      <p:sp>
        <p:nvSpPr>
          <p:cNvPr id="7" name="TextBox 6">
            <a:extLst>
              <a:ext uri="{FF2B5EF4-FFF2-40B4-BE49-F238E27FC236}">
                <a16:creationId xmlns:a16="http://schemas.microsoft.com/office/drawing/2014/main" id="{7FC1C21D-8077-408E-7FA7-FFF0B1A1AABF}"/>
              </a:ext>
            </a:extLst>
          </p:cNvPr>
          <p:cNvSpPr txBox="1"/>
          <p:nvPr/>
        </p:nvSpPr>
        <p:spPr>
          <a:xfrm>
            <a:off x="-47625" y="-11875"/>
            <a:ext cx="5972175" cy="338554"/>
          </a:xfrm>
          <a:prstGeom prst="rect">
            <a:avLst/>
          </a:prstGeom>
          <a:noFill/>
        </p:spPr>
        <p:txBody>
          <a:bodyPr wrap="square">
            <a:spAutoFit/>
          </a:bodyPr>
          <a:lstStyle/>
          <a:p>
            <a:pPr marL="50801">
              <a:spcBef>
                <a:spcPts val="600"/>
              </a:spcBef>
              <a:spcAft>
                <a:spcPts val="600"/>
              </a:spcAft>
              <a:tabLst>
                <a:tab pos="167640" algn="l"/>
              </a:tabLst>
            </a:pPr>
            <a:r>
              <a:rPr lang="en-US" sz="1600" spc="-45" dirty="0">
                <a:solidFill>
                  <a:srgbClr val="690204"/>
                </a:solidFill>
                <a:latin typeface="Arial"/>
                <a:cs typeface="Arial"/>
              </a:rPr>
              <a:t>Timing errors do not seem to vary with the level of cash reserves. </a:t>
            </a:r>
          </a:p>
        </p:txBody>
      </p:sp>
      <p:pic>
        <p:nvPicPr>
          <p:cNvPr id="9" name="Picture 8" descr="A graph of a bar graph&#10;&#10;Description automatically generated with medium confidence">
            <a:extLst>
              <a:ext uri="{FF2B5EF4-FFF2-40B4-BE49-F238E27FC236}">
                <a16:creationId xmlns:a16="http://schemas.microsoft.com/office/drawing/2014/main" id="{28CC52E3-4EE1-FC93-83A0-5EC5E3F9D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762" y="312465"/>
            <a:ext cx="5105400" cy="2552701"/>
          </a:xfrm>
          <a:prstGeom prst="rect">
            <a:avLst/>
          </a:prstGeom>
        </p:spPr>
      </p:pic>
    </p:spTree>
    <p:extLst>
      <p:ext uri="{BB962C8B-B14F-4D97-AF65-F5344CB8AC3E}">
        <p14:creationId xmlns:p14="http://schemas.microsoft.com/office/powerpoint/2010/main" val="2347528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BD8C11E8-8F5A-8D66-21E5-CE665ED9E94D}"/>
              </a:ext>
            </a:extLst>
          </p:cNvPr>
          <p:cNvSpPr txBox="1"/>
          <p:nvPr/>
        </p:nvSpPr>
        <p:spPr>
          <a:xfrm>
            <a:off x="104775" y="537997"/>
            <a:ext cx="3759404" cy="135293"/>
          </a:xfrm>
          <a:prstGeom prst="rect">
            <a:avLst/>
          </a:prstGeom>
        </p:spPr>
        <p:txBody>
          <a:bodyPr vert="horz" wrap="square" lIns="0" tIns="12065" rIns="0" bIns="0" rtlCol="0">
            <a:spAutoFit/>
          </a:bodyPr>
          <a:lstStyle/>
          <a:p>
            <a:pPr marL="12700">
              <a:spcBef>
                <a:spcPts val="95"/>
              </a:spcBef>
            </a:pPr>
            <a:r>
              <a:rPr sz="800" b="1" spc="-10" dirty="0">
                <a:solidFill>
                  <a:srgbClr val="3333B2"/>
                </a:solidFill>
                <a:latin typeface="Arial"/>
                <a:cs typeface="Arial"/>
              </a:rPr>
              <a:t>Table:</a:t>
            </a:r>
            <a:r>
              <a:rPr sz="800" b="1" spc="45" dirty="0">
                <a:solidFill>
                  <a:srgbClr val="3333B2"/>
                </a:solidFill>
                <a:latin typeface="Arial"/>
                <a:cs typeface="Arial"/>
              </a:rPr>
              <a:t> </a:t>
            </a:r>
            <a:r>
              <a:rPr lang="en-US" sz="800" dirty="0">
                <a:latin typeface="Arial"/>
                <a:cs typeface="Arial"/>
              </a:rPr>
              <a:t>Effect of Cash Reserves on Short-Term Debt by Level of Cash Reserves</a:t>
            </a:r>
            <a:endParaRPr sz="800" dirty="0">
              <a:latin typeface="Arial"/>
              <a:cs typeface="Arial"/>
            </a:endParaRPr>
          </a:p>
        </p:txBody>
      </p:sp>
      <p:sp>
        <p:nvSpPr>
          <p:cNvPr id="9" name="object 5">
            <a:extLst>
              <a:ext uri="{FF2B5EF4-FFF2-40B4-BE49-F238E27FC236}">
                <a16:creationId xmlns:a16="http://schemas.microsoft.com/office/drawing/2014/main" id="{A64700E3-F485-FF30-BB8B-23AD1463271C}"/>
              </a:ext>
            </a:extLst>
          </p:cNvPr>
          <p:cNvSpPr txBox="1"/>
          <p:nvPr/>
        </p:nvSpPr>
        <p:spPr>
          <a:xfrm>
            <a:off x="136197" y="2644775"/>
            <a:ext cx="3854778" cy="458331"/>
          </a:xfrm>
          <a:prstGeom prst="rect">
            <a:avLst/>
          </a:prstGeom>
        </p:spPr>
        <p:txBody>
          <a:bodyPr vert="horz" wrap="square" lIns="0" tIns="17145" rIns="0" bIns="0" rtlCol="0">
            <a:spAutoFit/>
          </a:bodyPr>
          <a:lstStyle/>
          <a:p>
            <a:pPr marL="12700" marR="5080">
              <a:lnSpc>
                <a:spcPts val="700"/>
              </a:lnSpc>
              <a:spcBef>
                <a:spcPts val="135"/>
              </a:spcBef>
            </a:pPr>
            <a:r>
              <a:rPr lang="en-US" sz="500" b="1" dirty="0">
                <a:latin typeface="Arial"/>
                <a:cs typeface="Arial"/>
              </a:rPr>
              <a:t>Notes: </a:t>
            </a:r>
            <a:r>
              <a:rPr lang="en-US" sz="500" dirty="0">
                <a:latin typeface="Arial"/>
                <a:cs typeface="Arial"/>
              </a:rPr>
              <a:t>These panels show the results from estimating Equation 9 across different subsets of the data set. In this case, with the states at each quartile of the cash reserves distribution observed in 2018. All coefficients correspond to the 2SLS specification with controls, state and quarter-by-year fixed effects. All the dependent, independent, and instrumental variables are expressed as a percentage of each state’s average discretionary revenues (DR) from 2009-2016. Time FE = Quarter-Year FE. Standard errors clustered by state. Significance level: +p &lt; 0.10, *p &lt; 0.05 , ** p &lt; 0.01 , *** p &lt; 0.001</a:t>
            </a:r>
          </a:p>
        </p:txBody>
      </p:sp>
      <p:sp>
        <p:nvSpPr>
          <p:cNvPr id="2" name="TextBox 1">
            <a:extLst>
              <a:ext uri="{FF2B5EF4-FFF2-40B4-BE49-F238E27FC236}">
                <a16:creationId xmlns:a16="http://schemas.microsoft.com/office/drawing/2014/main" id="{8ECE5494-56C8-337F-FBDB-2C7CD7B649E4}"/>
              </a:ext>
            </a:extLst>
          </p:cNvPr>
          <p:cNvSpPr txBox="1"/>
          <p:nvPr/>
        </p:nvSpPr>
        <p:spPr>
          <a:xfrm>
            <a:off x="-47625" y="-11875"/>
            <a:ext cx="5972175" cy="338554"/>
          </a:xfrm>
          <a:prstGeom prst="rect">
            <a:avLst/>
          </a:prstGeom>
          <a:noFill/>
        </p:spPr>
        <p:txBody>
          <a:bodyPr wrap="square">
            <a:spAutoFit/>
          </a:bodyPr>
          <a:lstStyle/>
          <a:p>
            <a:pPr marL="50801" algn="l">
              <a:spcBef>
                <a:spcPts val="95"/>
              </a:spcBef>
              <a:tabLst>
                <a:tab pos="167640" algn="l"/>
              </a:tabLst>
            </a:pPr>
            <a:r>
              <a:rPr lang="en-US" sz="1600" b="1" dirty="0">
                <a:solidFill>
                  <a:srgbClr val="690204"/>
                </a:solidFill>
                <a:latin typeface="Arial" panose="020B0604020202020204" pitchFamily="34" charset="0"/>
                <a:cs typeface="Arial" panose="020B0604020202020204" pitchFamily="34" charset="0"/>
              </a:rPr>
              <a:t>Mechanisms: Levels of Cash Reserves</a:t>
            </a:r>
          </a:p>
        </p:txBody>
      </p:sp>
      <mc:AlternateContent xmlns:mc="http://schemas.openxmlformats.org/markup-compatibility/2006" xmlns:a14="http://schemas.microsoft.com/office/drawing/2010/main">
        <mc:Choice Requires="a14">
          <p:sp>
            <p:nvSpPr>
              <p:cNvPr id="3" name="object 3">
                <a:extLst>
                  <a:ext uri="{FF2B5EF4-FFF2-40B4-BE49-F238E27FC236}">
                    <a16:creationId xmlns:a16="http://schemas.microsoft.com/office/drawing/2014/main" id="{321CF399-F907-3F6D-984F-EFB183463A27}"/>
                  </a:ext>
                </a:extLst>
              </p:cNvPr>
              <p:cNvSpPr txBox="1"/>
              <p:nvPr/>
            </p:nvSpPr>
            <p:spPr>
              <a:xfrm>
                <a:off x="3990975" y="605644"/>
                <a:ext cx="2025978" cy="2249462"/>
              </a:xfrm>
              <a:prstGeom prst="rect">
                <a:avLst/>
              </a:prstGeom>
            </p:spPr>
            <p:txBody>
              <a:bodyPr vert="horz" wrap="square" lIns="0" tIns="12065" rIns="0" bIns="0" rtlCol="0">
                <a:spAutoFit/>
              </a:bodyPr>
              <a:lstStyle/>
              <a:p>
                <a:pPr marL="167640" marR="30480" indent="-117475">
                  <a:lnSpc>
                    <a:spcPct val="101000"/>
                  </a:lnSpc>
                  <a:spcBef>
                    <a:spcPts val="600"/>
                  </a:spcBef>
                  <a:spcAft>
                    <a:spcPts val="600"/>
                  </a:spcAft>
                  <a:buFont typeface="Arial"/>
                  <a:buChar char="•"/>
                  <a:tabLst>
                    <a:tab pos="167640" algn="l"/>
                  </a:tabLst>
                </a:pPr>
                <a:r>
                  <a:rPr lang="en-US" sz="1050" b="1" dirty="0">
                    <a:solidFill>
                      <a:srgbClr val="990000"/>
                    </a:solidFill>
                    <a:latin typeface="Arial" panose="020B0604020202020204" pitchFamily="34" charset="0"/>
                    <a:cs typeface="Arial" panose="020B0604020202020204" pitchFamily="34" charset="0"/>
                  </a:rPr>
                  <a:t>Descriptive Stats: </a:t>
                </a:r>
                <a:r>
                  <a:rPr lang="en-US" sz="1050" dirty="0">
                    <a:solidFill>
                      <a:srgbClr val="990000"/>
                    </a:solidFill>
                    <a:latin typeface="Arial" panose="020B0604020202020204" pitchFamily="34" charset="0"/>
                    <a:cs typeface="Arial" panose="020B0604020202020204" pitchFamily="34" charset="0"/>
                  </a:rPr>
                  <a:t>States with less cash rely more on debt. </a:t>
                </a:r>
              </a:p>
              <a:p>
                <a:pPr marL="167640" marR="30480" indent="-117475">
                  <a:lnSpc>
                    <a:spcPct val="101000"/>
                  </a:lnSpc>
                  <a:spcBef>
                    <a:spcPts val="600"/>
                  </a:spcBef>
                  <a:spcAft>
                    <a:spcPts val="600"/>
                  </a:spcAft>
                  <a:buFont typeface="Arial"/>
                  <a:buChar char="•"/>
                  <a:tabLst>
                    <a:tab pos="167640" algn="l"/>
                  </a:tabLst>
                </a:pPr>
                <a:r>
                  <a:rPr lang="en-US" sz="1050" b="1" dirty="0">
                    <a:solidFill>
                      <a:srgbClr val="990000"/>
                    </a:solidFill>
                    <a:latin typeface="Arial" panose="020B0604020202020204" pitchFamily="34" charset="0"/>
                    <a:cs typeface="Arial" panose="020B0604020202020204" pitchFamily="34" charset="0"/>
                  </a:rPr>
                  <a:t>First Stage: </a:t>
                </a:r>
                <a:r>
                  <a:rPr lang="en-US" sz="1050" dirty="0">
                    <a:solidFill>
                      <a:srgbClr val="990000"/>
                    </a:solidFill>
                    <a:latin typeface="Arial" panose="020B0604020202020204" pitchFamily="34" charset="0"/>
                    <a:cs typeface="Arial" panose="020B0604020202020204" pitchFamily="34" charset="0"/>
                  </a:rPr>
                  <a:t>FGP Timing errors have more predictive power for states with less cash. </a:t>
                </a:r>
              </a:p>
              <a:p>
                <a:pPr marL="167640" marR="30480" indent="-117475">
                  <a:lnSpc>
                    <a:spcPct val="101000"/>
                  </a:lnSpc>
                  <a:spcBef>
                    <a:spcPts val="600"/>
                  </a:spcBef>
                  <a:spcAft>
                    <a:spcPts val="600"/>
                  </a:spcAft>
                  <a:buFont typeface="Arial"/>
                  <a:buChar char="•"/>
                  <a:tabLst>
                    <a:tab pos="167640" algn="l"/>
                  </a:tabLst>
                </a:pPr>
                <a:r>
                  <a:rPr lang="en-US" sz="1050" dirty="0">
                    <a:solidFill>
                      <a:srgbClr val="990000"/>
                    </a:solidFill>
                    <a:latin typeface="Arial" panose="020B0604020202020204" pitchFamily="34" charset="0"/>
                    <a:cs typeface="Arial" panose="020B0604020202020204" pitchFamily="34" charset="0"/>
                  </a:rPr>
                  <a:t>Only estimates for second quartile are significant (10%). </a:t>
                </a:r>
              </a:p>
              <a:p>
                <a:pPr marL="167640" marR="30480" indent="-117475">
                  <a:lnSpc>
                    <a:spcPct val="101000"/>
                  </a:lnSpc>
                  <a:spcBef>
                    <a:spcPts val="600"/>
                  </a:spcBef>
                  <a:spcAft>
                    <a:spcPts val="600"/>
                  </a:spcAft>
                  <a:buFont typeface="Arial"/>
                  <a:buChar char="•"/>
                  <a:tabLst>
                    <a:tab pos="167640" algn="l"/>
                  </a:tabLst>
                </a:pPr>
                <a:r>
                  <a:rPr lang="en-US" sz="1050" b="1" dirty="0">
                    <a:solidFill>
                      <a:srgbClr val="990000"/>
                    </a:solidFill>
                    <a:latin typeface="Arial" panose="020B0604020202020204" pitchFamily="34" charset="0"/>
                    <a:cs typeface="Arial" panose="020B0604020202020204" pitchFamily="34" charset="0"/>
                  </a:rPr>
                  <a:t>IV 2</a:t>
                </a:r>
                <a:r>
                  <a:rPr lang="en-US" sz="1050" b="1" baseline="30000" dirty="0">
                    <a:solidFill>
                      <a:srgbClr val="990000"/>
                    </a:solidFill>
                    <a:latin typeface="Arial" panose="020B0604020202020204" pitchFamily="34" charset="0"/>
                    <a:cs typeface="Arial" panose="020B0604020202020204" pitchFamily="34" charset="0"/>
                  </a:rPr>
                  <a:t>nd</a:t>
                </a:r>
                <a:r>
                  <a:rPr lang="en-US" sz="1050" b="1" dirty="0">
                    <a:solidFill>
                      <a:srgbClr val="990000"/>
                    </a:solidFill>
                    <a:latin typeface="Arial" panose="020B0604020202020204" pitchFamily="34" charset="0"/>
                    <a:cs typeface="Arial" panose="020B0604020202020204" pitchFamily="34" charset="0"/>
                  </a:rPr>
                  <a:t> Quartile: </a:t>
                </a:r>
                <a:r>
                  <a:rPr lang="en-US" sz="1050" b="1" spc="-45" dirty="0">
                    <a:solidFill>
                      <a:srgbClr val="990000"/>
                    </a:solidFill>
                    <a:latin typeface="Arial"/>
                    <a:cs typeface="Arial"/>
                  </a:rPr>
                  <a:t>⬆️ </a:t>
                </a:r>
                <a:r>
                  <a:rPr lang="en-US" sz="1050" spc="-45" dirty="0">
                    <a:solidFill>
                      <a:srgbClr val="990000"/>
                    </a:solidFill>
                    <a:latin typeface="Arial"/>
                    <a:cs typeface="Arial"/>
                  </a:rPr>
                  <a:t>5.3</a:t>
                </a:r>
                <a:r>
                  <a:rPr lang="en-US" sz="1050" spc="-45" dirty="0">
                    <a:solidFill>
                      <a:srgbClr val="990000"/>
                    </a:solidFill>
                    <a:latin typeface="Arial" panose="020B0604020202020204" pitchFamily="34" charset="0"/>
                    <a:cs typeface="Arial" panose="020B0604020202020204" pitchFamily="34" charset="0"/>
                  </a:rPr>
                  <a:t>% DR.</a:t>
                </a:r>
              </a:p>
              <a:p>
                <a:pPr marL="167640" marR="30480" indent="-117475">
                  <a:lnSpc>
                    <a:spcPct val="101000"/>
                  </a:lnSpc>
                  <a:spcBef>
                    <a:spcPts val="600"/>
                  </a:spcBef>
                  <a:spcAft>
                    <a:spcPts val="600"/>
                  </a:spcAft>
                  <a:buFont typeface="Arial"/>
                  <a:buChar char="•"/>
                  <a:tabLst>
                    <a:tab pos="167640" algn="l"/>
                  </a:tabLst>
                </a:pPr>
                <a:r>
                  <a:rPr lang="en-US" sz="1050" b="1" spc="-45" dirty="0">
                    <a:solidFill>
                      <a:srgbClr val="990000"/>
                    </a:solidFill>
                    <a:latin typeface="Arial" panose="020B0604020202020204" pitchFamily="34" charset="0"/>
                    <a:cs typeface="Arial" panose="020B0604020202020204" pitchFamily="34" charset="0"/>
                  </a:rPr>
                  <a:t>Eff Size: </a:t>
                </a:r>
                <a:r>
                  <a:rPr lang="en-US" sz="1050" spc="-45" dirty="0">
                    <a:solidFill>
                      <a:srgbClr val="990000"/>
                    </a:solidFill>
                    <a:latin typeface="Arial" panose="020B0604020202020204" pitchFamily="34" charset="0"/>
                    <a:cs typeface="Arial" panose="020B0604020202020204" pitchFamily="34" charset="0"/>
                  </a:rPr>
                  <a:t>0.77 </a:t>
                </a:r>
                <a14:m>
                  <m:oMath xmlns:m="http://schemas.openxmlformats.org/officeDocument/2006/math">
                    <m:r>
                      <a:rPr lang="en-US" sz="1050" b="0" i="1" smtClean="0">
                        <a:solidFill>
                          <a:srgbClr val="990000"/>
                        </a:solidFill>
                        <a:latin typeface="Cambria Math" panose="02040503050406030204" pitchFamily="18" charset="0"/>
                        <a:cs typeface="Arial" panose="020B0604020202020204" pitchFamily="34" charset="0"/>
                      </a:rPr>
                      <m:t>𝑆</m:t>
                    </m:r>
                    <m:sSub>
                      <m:sSubPr>
                        <m:ctrlPr>
                          <a:rPr lang="en-US" sz="1050" b="0" i="1" smtClean="0">
                            <a:solidFill>
                              <a:srgbClr val="990000"/>
                            </a:solidFill>
                            <a:latin typeface="Cambria Math" panose="02040503050406030204" pitchFamily="18" charset="0"/>
                            <a:cs typeface="Arial" panose="020B0604020202020204" pitchFamily="34" charset="0"/>
                          </a:rPr>
                        </m:ctrlPr>
                      </m:sSubPr>
                      <m:e>
                        <m:r>
                          <a:rPr lang="en-US" sz="1050" b="0" i="1" smtClean="0">
                            <a:solidFill>
                              <a:srgbClr val="990000"/>
                            </a:solidFill>
                            <a:latin typeface="Cambria Math" panose="02040503050406030204" pitchFamily="18" charset="0"/>
                            <a:cs typeface="Arial" panose="020B0604020202020204" pitchFamily="34" charset="0"/>
                          </a:rPr>
                          <m:t>𝐷</m:t>
                        </m:r>
                      </m:e>
                      <m:sub>
                        <m:r>
                          <a:rPr lang="en-US" sz="1050" b="0" i="1" smtClean="0">
                            <a:solidFill>
                              <a:srgbClr val="990000"/>
                            </a:solidFill>
                            <a:latin typeface="Cambria Math" panose="02040503050406030204" pitchFamily="18" charset="0"/>
                            <a:cs typeface="Arial" panose="020B0604020202020204" pitchFamily="34" charset="0"/>
                          </a:rPr>
                          <m:t>𝑑𝑒𝑏𝑡</m:t>
                        </m:r>
                      </m:sub>
                    </m:sSub>
                  </m:oMath>
                </a14:m>
                <a:endParaRPr lang="en-US" sz="1050" b="1" dirty="0">
                  <a:solidFill>
                    <a:srgbClr val="990000"/>
                  </a:solidFill>
                  <a:latin typeface="Arial" panose="020B0604020202020204" pitchFamily="34" charset="0"/>
                  <a:cs typeface="Arial" panose="020B0604020202020204" pitchFamily="34" charset="0"/>
                </a:endParaRPr>
              </a:p>
            </p:txBody>
          </p:sp>
        </mc:Choice>
        <mc:Fallback xmlns="">
          <p:sp>
            <p:nvSpPr>
              <p:cNvPr id="3" name="object 3">
                <a:extLst>
                  <a:ext uri="{FF2B5EF4-FFF2-40B4-BE49-F238E27FC236}">
                    <a16:creationId xmlns:a16="http://schemas.microsoft.com/office/drawing/2014/main" id="{321CF399-F907-3F6D-984F-EFB183463A27}"/>
                  </a:ext>
                </a:extLst>
              </p:cNvPr>
              <p:cNvSpPr txBox="1">
                <a:spLocks noRot="1" noChangeAspect="1" noMove="1" noResize="1" noEditPoints="1" noAdjustHandles="1" noChangeArrowheads="1" noChangeShapeType="1" noTextEdit="1"/>
              </p:cNvSpPr>
              <p:nvPr/>
            </p:nvSpPr>
            <p:spPr>
              <a:xfrm>
                <a:off x="3990975" y="605644"/>
                <a:ext cx="2025978" cy="2249462"/>
              </a:xfrm>
              <a:prstGeom prst="rect">
                <a:avLst/>
              </a:prstGeom>
              <a:blipFill>
                <a:blip r:embed="rId2"/>
                <a:stretch>
                  <a:fillRect l="-1250" t="-1124" r="-4375" b="-2809"/>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ADFA1C7E-9A35-885B-605F-753115011D7E}"/>
              </a:ext>
            </a:extLst>
          </p:cNvPr>
          <p:cNvGraphicFramePr>
            <a:graphicFrameLocks noGrp="1"/>
          </p:cNvGraphicFramePr>
          <p:nvPr/>
        </p:nvGraphicFramePr>
        <p:xfrm>
          <a:off x="125188" y="734286"/>
          <a:ext cx="3759404" cy="1910489"/>
        </p:xfrm>
        <a:graphic>
          <a:graphicData uri="http://schemas.openxmlformats.org/drawingml/2006/table">
            <a:tbl>
              <a:tblPr firstRow="1" firstCol="1" lastRow="1" lastCol="1" bandRow="1" bandCol="1"/>
              <a:tblGrid>
                <a:gridCol w="1644980">
                  <a:extLst>
                    <a:ext uri="{9D8B030D-6E8A-4147-A177-3AD203B41FA5}">
                      <a16:colId xmlns:a16="http://schemas.microsoft.com/office/drawing/2014/main" val="550967585"/>
                    </a:ext>
                  </a:extLst>
                </a:gridCol>
                <a:gridCol w="528606">
                  <a:extLst>
                    <a:ext uri="{9D8B030D-6E8A-4147-A177-3AD203B41FA5}">
                      <a16:colId xmlns:a16="http://schemas.microsoft.com/office/drawing/2014/main" val="2931510787"/>
                    </a:ext>
                  </a:extLst>
                </a:gridCol>
                <a:gridCol w="528606">
                  <a:extLst>
                    <a:ext uri="{9D8B030D-6E8A-4147-A177-3AD203B41FA5}">
                      <a16:colId xmlns:a16="http://schemas.microsoft.com/office/drawing/2014/main" val="355887156"/>
                    </a:ext>
                  </a:extLst>
                </a:gridCol>
                <a:gridCol w="528606">
                  <a:extLst>
                    <a:ext uri="{9D8B030D-6E8A-4147-A177-3AD203B41FA5}">
                      <a16:colId xmlns:a16="http://schemas.microsoft.com/office/drawing/2014/main" val="2123491343"/>
                    </a:ext>
                  </a:extLst>
                </a:gridCol>
                <a:gridCol w="528606">
                  <a:extLst>
                    <a:ext uri="{9D8B030D-6E8A-4147-A177-3AD203B41FA5}">
                      <a16:colId xmlns:a16="http://schemas.microsoft.com/office/drawing/2014/main" val="2479089541"/>
                    </a:ext>
                  </a:extLst>
                </a:gridCol>
              </a:tblGrid>
              <a:tr h="170791">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35" marR="1270" algn="ctr">
                        <a:lnSpc>
                          <a:spcPts val="1055"/>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1st</a:t>
                      </a:r>
                      <a:r>
                        <a:rPr lang="en-US" sz="900" spc="45" dirty="0">
                          <a:effectLst/>
                          <a:latin typeface="Cambria" panose="02040503050406030204" pitchFamily="18" charset="0"/>
                          <a:ea typeface="Cambria" panose="02040503050406030204" pitchFamily="18" charset="0"/>
                          <a:cs typeface="Cambria" panose="02040503050406030204" pitchFamily="18" charset="0"/>
                        </a:rPr>
                        <a:t> </a:t>
                      </a:r>
                    </a:p>
                    <a:p>
                      <a:pPr marL="635" marR="1270" algn="ctr">
                        <a:lnSpc>
                          <a:spcPts val="105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Quartile</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270" marR="1270" algn="ctr">
                        <a:lnSpc>
                          <a:spcPts val="1055"/>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2nd</a:t>
                      </a:r>
                      <a:r>
                        <a:rPr lang="en-US" sz="900" spc="40" dirty="0">
                          <a:effectLst/>
                          <a:latin typeface="Cambria" panose="02040503050406030204" pitchFamily="18" charset="0"/>
                          <a:ea typeface="Cambria" panose="02040503050406030204" pitchFamily="18" charset="0"/>
                          <a:cs typeface="Cambria" panose="02040503050406030204" pitchFamily="18" charset="0"/>
                        </a:rPr>
                        <a:t> </a:t>
                      </a:r>
                    </a:p>
                    <a:p>
                      <a:pPr marL="1270" marR="1270" algn="ctr">
                        <a:lnSpc>
                          <a:spcPts val="105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Quartile</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905" marR="1270" algn="ctr">
                        <a:lnSpc>
                          <a:spcPts val="1055"/>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3rd</a:t>
                      </a:r>
                      <a:r>
                        <a:rPr lang="en-US" sz="900" spc="15" dirty="0">
                          <a:effectLst/>
                          <a:latin typeface="Cambria" panose="02040503050406030204" pitchFamily="18" charset="0"/>
                          <a:ea typeface="Cambria" panose="02040503050406030204" pitchFamily="18" charset="0"/>
                          <a:cs typeface="Cambria" panose="02040503050406030204" pitchFamily="18" charset="0"/>
                        </a:rPr>
                        <a:t> </a:t>
                      </a:r>
                    </a:p>
                    <a:p>
                      <a:pPr marL="1905" marR="1270" algn="ctr">
                        <a:lnSpc>
                          <a:spcPts val="105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Quartile</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810" marR="0" algn="ctr">
                        <a:lnSpc>
                          <a:spcPts val="1055"/>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4th</a:t>
                      </a:r>
                      <a:r>
                        <a:rPr lang="en-US" sz="900" spc="95" dirty="0">
                          <a:effectLst/>
                          <a:latin typeface="Cambria" panose="02040503050406030204" pitchFamily="18" charset="0"/>
                          <a:ea typeface="Cambria" panose="02040503050406030204" pitchFamily="18" charset="0"/>
                          <a:cs typeface="Cambria" panose="02040503050406030204" pitchFamily="18" charset="0"/>
                        </a:rPr>
                        <a:t> </a:t>
                      </a:r>
                    </a:p>
                    <a:p>
                      <a:pPr marL="3810" marR="0" algn="ctr">
                        <a:lnSpc>
                          <a:spcPts val="105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Quartile</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38639711"/>
                  </a:ext>
                </a:extLst>
              </a:tr>
              <a:tr h="190182">
                <a:tc>
                  <a:txBody>
                    <a:bodyPr/>
                    <a:lstStyle/>
                    <a:p>
                      <a:pPr marL="75565" marR="0" algn="l">
                        <a:lnSpc>
                          <a:spcPts val="1140"/>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Cash</a:t>
                      </a:r>
                      <a:r>
                        <a:rPr lang="en-US" sz="900" spc="13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Reserves</a:t>
                      </a:r>
                      <a:r>
                        <a:rPr lang="en-US" sz="900" spc="13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a:t>
                      </a:r>
                      <a:r>
                        <a:rPr lang="en-US" sz="900" spc="135">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DR)</a:t>
                      </a:r>
                      <a:r>
                        <a:rPr lang="en-US" sz="900" spc="130">
                          <a:effectLst/>
                          <a:latin typeface="Cambria" panose="02040503050406030204" pitchFamily="18" charset="0"/>
                          <a:ea typeface="Cambria" panose="02040503050406030204" pitchFamily="18" charset="0"/>
                          <a:cs typeface="Cambria" panose="02040503050406030204" pitchFamily="18" charset="0"/>
                        </a:rPr>
                        <a:t> </a:t>
                      </a:r>
                      <a:r>
                        <a:rPr lang="en-US" sz="900" i="1" spc="-25">
                          <a:effectLst/>
                          <a:latin typeface="Georgia" panose="02040502050405020303" pitchFamily="18" charset="0"/>
                          <a:ea typeface="Cambria" panose="02040503050406030204" pitchFamily="18" charset="0"/>
                          <a:cs typeface="Cambria" panose="02040503050406030204" pitchFamily="18" charset="0"/>
                        </a:rPr>
                        <a:t>δ</a:t>
                      </a:r>
                      <a:r>
                        <a:rPr lang="en-US" sz="900" spc="-25">
                          <a:effectLst/>
                          <a:latin typeface="Tahoma" panose="020B0604030504040204" pitchFamily="34" charset="0"/>
                          <a:ea typeface="Cambria" panose="02040503050406030204" pitchFamily="18" charset="0"/>
                          <a:cs typeface="Cambria" panose="02040503050406030204" pitchFamily="18" charset="0"/>
                        </a:rPr>
                        <a:t>ˆ</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635" marR="635" algn="ctr">
                        <a:lnSpc>
                          <a:spcPts val="1140"/>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0.012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1270" marR="1905" algn="ctr">
                        <a:lnSpc>
                          <a:spcPts val="1140"/>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0.511+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1">
                        <a:lumMod val="40000"/>
                        <a:lumOff val="60000"/>
                      </a:schemeClr>
                    </a:solidFill>
                  </a:tcPr>
                </a:tc>
                <a:tc>
                  <a:txBody>
                    <a:bodyPr/>
                    <a:lstStyle/>
                    <a:p>
                      <a:pPr marL="1270" marR="1270" algn="ctr">
                        <a:lnSpc>
                          <a:spcPts val="1140"/>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0.701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3810" marR="3810" algn="ctr">
                        <a:lnSpc>
                          <a:spcPts val="1140"/>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a:t>
                      </a:r>
                      <a:r>
                        <a:rPr lang="en-US" sz="900" spc="-10">
                          <a:effectLst/>
                          <a:latin typeface="Cambria" panose="02040503050406030204" pitchFamily="18" charset="0"/>
                          <a:ea typeface="Cambria" panose="02040503050406030204" pitchFamily="18" charset="0"/>
                          <a:cs typeface="Cambria" panose="02040503050406030204" pitchFamily="18" charset="0"/>
                        </a:rPr>
                        <a:t>0.287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474955531"/>
                  </a:ext>
                </a:extLst>
              </a:tr>
              <a:tr h="181233">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11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(0.320)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11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(0.262)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1">
                        <a:lumMod val="40000"/>
                        <a:lumOff val="60000"/>
                      </a:schemeClr>
                    </a:solidFill>
                  </a:tcPr>
                </a:tc>
                <a:tc>
                  <a:txBody>
                    <a:bodyPr/>
                    <a:lstStyle/>
                    <a:p>
                      <a:pPr marL="1270" marR="1270" algn="ctr">
                        <a:lnSpc>
                          <a:spcPts val="111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(0.426)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3810" marR="3810" algn="ctr">
                        <a:lnSpc>
                          <a:spcPts val="111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(0.338)</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3759312965"/>
                  </a:ext>
                </a:extLst>
              </a:tr>
              <a:tr h="192420">
                <a:tc>
                  <a:txBody>
                    <a:bodyPr/>
                    <a:lstStyle/>
                    <a:p>
                      <a:pPr marL="75565" marR="0" algn="l">
                        <a:lnSpc>
                          <a:spcPts val="119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First</a:t>
                      </a:r>
                      <a:r>
                        <a:rPr lang="en-US" sz="900" spc="3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Stage:</a:t>
                      </a:r>
                      <a:r>
                        <a:rPr lang="en-US" sz="900" spc="12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Timing</a:t>
                      </a:r>
                      <a:r>
                        <a:rPr lang="en-US" sz="900" spc="3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Error</a:t>
                      </a:r>
                      <a:r>
                        <a:rPr lang="en-US" sz="900" spc="35">
                          <a:effectLst/>
                          <a:latin typeface="Cambria" panose="02040503050406030204" pitchFamily="18" charset="0"/>
                          <a:ea typeface="Cambria" panose="02040503050406030204" pitchFamily="18" charset="0"/>
                          <a:cs typeface="Cambria" panose="02040503050406030204" pitchFamily="18" charset="0"/>
                        </a:rPr>
                        <a:t> </a:t>
                      </a:r>
                      <a:r>
                        <a:rPr lang="en-US" sz="900" i="1" spc="-25">
                          <a:effectLst/>
                          <a:latin typeface="Georgia" panose="02040502050405020303" pitchFamily="18" charset="0"/>
                          <a:ea typeface="Cambria" panose="02040503050406030204" pitchFamily="18" charset="0"/>
                          <a:cs typeface="Cambria" panose="02040503050406030204" pitchFamily="18" charset="0"/>
                        </a:rPr>
                        <a:t>β</a:t>
                      </a:r>
                      <a:r>
                        <a:rPr lang="en-US" sz="900" spc="-25">
                          <a:effectLst/>
                          <a:latin typeface="Tahoma" panose="020B0604030504040204" pitchFamily="34" charset="0"/>
                          <a:ea typeface="Cambria" panose="02040503050406030204" pitchFamily="18" charset="0"/>
                          <a:cs typeface="Cambria" panose="02040503050406030204" pitchFamily="18" charset="0"/>
                        </a:rPr>
                        <a:t>ˆ</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140"/>
                        </a:lnSpc>
                        <a:spcBef>
                          <a:spcPts val="5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1.706**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1">
                        <a:lumMod val="40000"/>
                        <a:lumOff val="60000"/>
                      </a:schemeClr>
                    </a:solidFill>
                  </a:tcPr>
                </a:tc>
                <a:tc>
                  <a:txBody>
                    <a:bodyPr/>
                    <a:lstStyle/>
                    <a:p>
                      <a:pPr marL="1270" marR="1270" algn="ctr">
                        <a:lnSpc>
                          <a:spcPts val="1140"/>
                        </a:lnSpc>
                        <a:spcBef>
                          <a:spcPts val="5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1.677**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1">
                        <a:lumMod val="40000"/>
                        <a:lumOff val="60000"/>
                      </a:schemeClr>
                    </a:solidFill>
                  </a:tcPr>
                </a:tc>
                <a:tc>
                  <a:txBody>
                    <a:bodyPr/>
                    <a:lstStyle/>
                    <a:p>
                      <a:pPr marL="635" marR="1270" algn="ctr">
                        <a:lnSpc>
                          <a:spcPts val="1140"/>
                        </a:lnSpc>
                        <a:spcBef>
                          <a:spcPts val="5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0.483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3810" marR="3810" algn="ctr">
                        <a:lnSpc>
                          <a:spcPts val="1140"/>
                        </a:lnSpc>
                        <a:spcBef>
                          <a:spcPts val="5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0.445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431778290"/>
                  </a:ext>
                </a:extLst>
              </a:tr>
              <a:tr h="178249">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(0.469)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1">
                        <a:lumMod val="40000"/>
                        <a:lumOff val="60000"/>
                      </a:schemeClr>
                    </a:solidFill>
                  </a:tcPr>
                </a:tc>
                <a:tc>
                  <a:txBody>
                    <a:bodyPr/>
                    <a:lstStyle/>
                    <a:p>
                      <a:pPr marL="1270" marR="1905"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(0.362)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1">
                        <a:lumMod val="40000"/>
                        <a:lumOff val="60000"/>
                      </a:schemeClr>
                    </a:solidFill>
                  </a:tcPr>
                </a:tc>
                <a:tc>
                  <a:txBody>
                    <a:bodyPr/>
                    <a:lstStyle/>
                    <a:p>
                      <a:pPr marL="1270" marR="127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(0.438)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3810" marR="381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(0.374)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65575588"/>
                  </a:ext>
                </a:extLst>
              </a:tr>
              <a:tr h="178249">
                <a:tc>
                  <a:txBody>
                    <a:bodyPr/>
                    <a:lstStyle/>
                    <a:p>
                      <a:pPr marL="75565" marR="0" algn="l">
                        <a:lnSpc>
                          <a:spcPts val="112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Cragg-Donald</a:t>
                      </a:r>
                      <a:r>
                        <a:rPr lang="en-US" sz="900" spc="-1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F-</a:t>
                      </a:r>
                      <a:r>
                        <a:rPr lang="en-US" sz="900" spc="-10">
                          <a:effectLst/>
                          <a:latin typeface="Cambria" panose="02040503050406030204" pitchFamily="18" charset="0"/>
                          <a:ea typeface="Cambria" panose="02040503050406030204" pitchFamily="18" charset="0"/>
                          <a:cs typeface="Cambria" panose="02040503050406030204" pitchFamily="18" charset="0"/>
                        </a:rPr>
                        <a:t>Statistic</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270" marR="635" algn="ctr">
                        <a:lnSpc>
                          <a:spcPts val="11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7.8162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1905" marR="635" algn="ctr">
                        <a:lnSpc>
                          <a:spcPts val="11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4.6089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1905" marR="1270" algn="ctr">
                        <a:lnSpc>
                          <a:spcPts val="11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1.3406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3810" marR="1270" algn="ctr">
                        <a:lnSpc>
                          <a:spcPts val="11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0.8011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87396892"/>
                  </a:ext>
                </a:extLst>
              </a:tr>
              <a:tr h="176012">
                <a:tc>
                  <a:txBody>
                    <a:bodyPr/>
                    <a:lstStyle/>
                    <a:p>
                      <a:pPr marL="75565" marR="0" algn="l">
                        <a:lnSpc>
                          <a:spcPts val="102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Short-Term</a:t>
                      </a:r>
                      <a:r>
                        <a:rPr lang="en-US" sz="900" spc="145">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Debt</a:t>
                      </a:r>
                      <a:r>
                        <a:rPr lang="en-US" sz="900" spc="150">
                          <a:effectLst/>
                          <a:latin typeface="Cambria" panose="02040503050406030204" pitchFamily="18" charset="0"/>
                          <a:ea typeface="Cambria" panose="02040503050406030204" pitchFamily="18" charset="0"/>
                          <a:cs typeface="Cambria" panose="02040503050406030204" pitchFamily="18" charset="0"/>
                        </a:rPr>
                        <a:t> </a:t>
                      </a:r>
                      <a:r>
                        <a:rPr lang="en-US" sz="900" spc="-10">
                          <a:effectLst/>
                          <a:latin typeface="Cambria" panose="02040503050406030204" pitchFamily="18" charset="0"/>
                          <a:ea typeface="Cambria" panose="02040503050406030204" pitchFamily="18" charset="0"/>
                          <a:cs typeface="Cambria" panose="02040503050406030204" pitchFamily="18" charset="0"/>
                        </a:rPr>
                        <a:t>(Mean)</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635" marR="1270"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0.0699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tc>
                  <a:txBody>
                    <a:bodyPr/>
                    <a:lstStyle/>
                    <a:p>
                      <a:pPr marL="1270" marR="1270"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0.0671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tc>
                  <a:txBody>
                    <a:bodyPr/>
                    <a:lstStyle/>
                    <a:p>
                      <a:pPr marL="635" marR="1905"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0.0457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tc>
                  <a:txBody>
                    <a:bodyPr/>
                    <a:lstStyle/>
                    <a:p>
                      <a:pPr marL="3810" marR="3810"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0.0263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extLst>
                  <a:ext uri="{0D108BD9-81ED-4DB2-BD59-A6C34878D82A}">
                    <a16:rowId xmlns:a16="http://schemas.microsoft.com/office/drawing/2014/main" val="1173741764"/>
                  </a:ext>
                </a:extLst>
              </a:tr>
              <a:tr h="178249">
                <a:tc>
                  <a:txBody>
                    <a:bodyPr/>
                    <a:lstStyle/>
                    <a:p>
                      <a:pPr marL="75565" marR="0" algn="l">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Short-Term</a:t>
                      </a:r>
                      <a:r>
                        <a:rPr lang="en-US" sz="900" spc="30">
                          <a:effectLst/>
                          <a:latin typeface="Cambria" panose="02040503050406030204" pitchFamily="18" charset="0"/>
                          <a:ea typeface="Cambria" panose="02040503050406030204" pitchFamily="18" charset="0"/>
                          <a:cs typeface="Cambria" panose="02040503050406030204" pitchFamily="18" charset="0"/>
                        </a:rPr>
                        <a:t> </a:t>
                      </a:r>
                      <a:r>
                        <a:rPr lang="en-US" sz="900" spc="-10">
                          <a:effectLst/>
                          <a:latin typeface="Cambria" panose="02040503050406030204" pitchFamily="18" charset="0"/>
                          <a:ea typeface="Cambria" panose="02040503050406030204" pitchFamily="18" charset="0"/>
                          <a:cs typeface="Cambria" panose="02040503050406030204" pitchFamily="18" charset="0"/>
                        </a:rPr>
                        <a:t>Debt</a:t>
                      </a:r>
                      <a:r>
                        <a:rPr lang="en-US" sz="900" spc="30">
                          <a:effectLst/>
                          <a:latin typeface="Cambria" panose="02040503050406030204" pitchFamily="18" charset="0"/>
                          <a:ea typeface="Cambria" panose="02040503050406030204" pitchFamily="18" charset="0"/>
                          <a:cs typeface="Cambria" panose="02040503050406030204" pitchFamily="18" charset="0"/>
                        </a:rPr>
                        <a:t> </a:t>
                      </a:r>
                      <a:r>
                        <a:rPr lang="en-US" sz="900" spc="-20">
                          <a:effectLst/>
                          <a:latin typeface="Cambria" panose="02040503050406030204" pitchFamily="18" charset="0"/>
                          <a:ea typeface="Cambria" panose="02040503050406030204" pitchFamily="18" charset="0"/>
                          <a:cs typeface="Cambria" panose="02040503050406030204" pitchFamily="18" charset="0"/>
                        </a:rPr>
                        <a:t>(SD)</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27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0.0596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0.0693</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27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0.0647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3810" marR="381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0.0506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976316045"/>
                  </a:ext>
                </a:extLst>
              </a:tr>
              <a:tr h="178249">
                <a:tc>
                  <a:txBody>
                    <a:bodyPr/>
                    <a:lstStyle/>
                    <a:p>
                      <a:pPr marL="75565" marR="0" algn="l">
                        <a:lnSpc>
                          <a:spcPts val="109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Cash</a:t>
                      </a:r>
                      <a:r>
                        <a:rPr lang="en-US" sz="900" spc="8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Reserves</a:t>
                      </a:r>
                      <a:r>
                        <a:rPr lang="en-US" sz="900" spc="85">
                          <a:effectLst/>
                          <a:latin typeface="Cambria" panose="02040503050406030204" pitchFamily="18" charset="0"/>
                          <a:ea typeface="Cambria" panose="02040503050406030204" pitchFamily="18" charset="0"/>
                          <a:cs typeface="Cambria" panose="02040503050406030204" pitchFamily="18" charset="0"/>
                        </a:rPr>
                        <a:t> </a:t>
                      </a:r>
                      <a:r>
                        <a:rPr lang="en-US" sz="900" spc="-20">
                          <a:effectLst/>
                          <a:latin typeface="Cambria" panose="02040503050406030204" pitchFamily="18" charset="0"/>
                          <a:ea typeface="Cambria" panose="02040503050406030204" pitchFamily="18" charset="0"/>
                          <a:cs typeface="Cambria" panose="02040503050406030204" pitchFamily="18" charset="0"/>
                        </a:rPr>
                        <a:t>(SD)</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0.0823</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0.1045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27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0.0836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3810" marR="381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0.1849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168981673"/>
                  </a:ext>
                </a:extLst>
              </a:tr>
              <a:tr h="187199">
                <a:tc>
                  <a:txBody>
                    <a:bodyPr/>
                    <a:lstStyle/>
                    <a:p>
                      <a:pPr marL="75565" marR="0" algn="l">
                        <a:lnSpc>
                          <a:spcPts val="11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Num.Obs.</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635" marR="1270" algn="ctr">
                        <a:lnSpc>
                          <a:spcPts val="11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158</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270" marR="1905" algn="ctr">
                        <a:lnSpc>
                          <a:spcPts val="1125"/>
                        </a:lnSpc>
                        <a:spcBef>
                          <a:spcPts val="0"/>
                        </a:spcBef>
                        <a:spcAft>
                          <a:spcPts val="0"/>
                        </a:spcAft>
                      </a:pPr>
                      <a:r>
                        <a:rPr lang="en-US" sz="900" spc="-25" dirty="0">
                          <a:effectLst/>
                          <a:latin typeface="Cambria" panose="02040503050406030204" pitchFamily="18" charset="0"/>
                          <a:ea typeface="Cambria" panose="02040503050406030204" pitchFamily="18" charset="0"/>
                          <a:cs typeface="Cambria" panose="02040503050406030204" pitchFamily="18" charset="0"/>
                        </a:rPr>
                        <a:t>140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270" marR="1270" algn="ctr">
                        <a:lnSpc>
                          <a:spcPts val="11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139</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3810" marR="3810" algn="ctr">
                        <a:lnSpc>
                          <a:spcPts val="1125"/>
                        </a:lnSpc>
                        <a:spcBef>
                          <a:spcPts val="0"/>
                        </a:spcBef>
                        <a:spcAft>
                          <a:spcPts val="0"/>
                        </a:spcAft>
                      </a:pPr>
                      <a:r>
                        <a:rPr lang="en-US" sz="900" spc="-25" dirty="0">
                          <a:effectLst/>
                          <a:latin typeface="Cambria" panose="02040503050406030204" pitchFamily="18" charset="0"/>
                          <a:ea typeface="Cambria" panose="02040503050406030204" pitchFamily="18" charset="0"/>
                          <a:cs typeface="Cambria" panose="02040503050406030204" pitchFamily="18" charset="0"/>
                        </a:rPr>
                        <a:t>160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48306453"/>
                  </a:ext>
                </a:extLst>
              </a:tr>
            </a:tbl>
          </a:graphicData>
        </a:graphic>
      </p:graphicFrame>
    </p:spTree>
    <p:extLst>
      <p:ext uri="{BB962C8B-B14F-4D97-AF65-F5344CB8AC3E}">
        <p14:creationId xmlns:p14="http://schemas.microsoft.com/office/powerpoint/2010/main" val="2819851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BD8C11E8-8F5A-8D66-21E5-CE665ED9E94D}"/>
              </a:ext>
            </a:extLst>
          </p:cNvPr>
          <p:cNvSpPr txBox="1"/>
          <p:nvPr/>
        </p:nvSpPr>
        <p:spPr>
          <a:xfrm>
            <a:off x="28575" y="629717"/>
            <a:ext cx="3277713" cy="135293"/>
          </a:xfrm>
          <a:prstGeom prst="rect">
            <a:avLst/>
          </a:prstGeom>
        </p:spPr>
        <p:txBody>
          <a:bodyPr vert="horz" wrap="square" lIns="0" tIns="12065" rIns="0" bIns="0" rtlCol="0">
            <a:spAutoFit/>
          </a:bodyPr>
          <a:lstStyle/>
          <a:p>
            <a:pPr marL="12700">
              <a:spcBef>
                <a:spcPts val="95"/>
              </a:spcBef>
            </a:pPr>
            <a:r>
              <a:rPr sz="800" b="1" spc="-10" dirty="0">
                <a:solidFill>
                  <a:srgbClr val="3333B2"/>
                </a:solidFill>
                <a:latin typeface="Arial"/>
                <a:cs typeface="Arial"/>
              </a:rPr>
              <a:t>Table:</a:t>
            </a:r>
            <a:r>
              <a:rPr sz="800" b="1" spc="45" dirty="0">
                <a:solidFill>
                  <a:srgbClr val="3333B2"/>
                </a:solidFill>
                <a:latin typeface="Arial"/>
                <a:cs typeface="Arial"/>
              </a:rPr>
              <a:t> </a:t>
            </a:r>
            <a:r>
              <a:rPr lang="en-US" sz="800" dirty="0">
                <a:latin typeface="Arial"/>
                <a:cs typeface="Arial"/>
              </a:rPr>
              <a:t>Effect of Cash Reserves on Short-Term Debt by Credit Rating</a:t>
            </a:r>
            <a:endParaRPr sz="800" dirty="0">
              <a:latin typeface="Arial"/>
              <a:cs typeface="Arial"/>
            </a:endParaRPr>
          </a:p>
        </p:txBody>
      </p:sp>
      <p:sp>
        <p:nvSpPr>
          <p:cNvPr id="9" name="object 5">
            <a:extLst>
              <a:ext uri="{FF2B5EF4-FFF2-40B4-BE49-F238E27FC236}">
                <a16:creationId xmlns:a16="http://schemas.microsoft.com/office/drawing/2014/main" id="{A64700E3-F485-FF30-BB8B-23AD1463271C}"/>
              </a:ext>
            </a:extLst>
          </p:cNvPr>
          <p:cNvSpPr txBox="1"/>
          <p:nvPr/>
        </p:nvSpPr>
        <p:spPr>
          <a:xfrm>
            <a:off x="54058" y="2794743"/>
            <a:ext cx="5972174" cy="278731"/>
          </a:xfrm>
          <a:prstGeom prst="rect">
            <a:avLst/>
          </a:prstGeom>
        </p:spPr>
        <p:txBody>
          <a:bodyPr vert="horz" wrap="square" lIns="0" tIns="17145" rIns="0" bIns="0" rtlCol="0">
            <a:spAutoFit/>
          </a:bodyPr>
          <a:lstStyle/>
          <a:p>
            <a:pPr marL="12700" marR="5080">
              <a:lnSpc>
                <a:spcPts val="700"/>
              </a:lnSpc>
              <a:spcBef>
                <a:spcPts val="135"/>
              </a:spcBef>
            </a:pPr>
            <a:r>
              <a:rPr lang="en-US" sz="500" b="1" dirty="0">
                <a:latin typeface="Arial"/>
                <a:cs typeface="Arial"/>
              </a:rPr>
              <a:t>Notes: </a:t>
            </a:r>
            <a:r>
              <a:rPr lang="en-US" sz="500" dirty="0">
                <a:latin typeface="Arial"/>
                <a:cs typeface="Arial"/>
              </a:rPr>
              <a:t>These panels show the results from estimating Equation 9 across different subsets of the data set. In this case, with the states at each quartile of the cash reserves distribution observed in 2018. All coefficients correspond to the 2SLS specification with controls, state and quarter-by-year fixed effects. All the dependent, independent, and instrumental variables are expressed as a percentage of each state’s average discretionary revenues (DR) from 2009-2016. Time FE = Quarter-Year FE. Standard errors clustered by state. Significance level: +p &lt; 0.10, *p &lt; 0.05 , ** p &lt; 0.01 , *** p &lt; 0.001</a:t>
            </a:r>
          </a:p>
        </p:txBody>
      </p:sp>
      <p:sp>
        <p:nvSpPr>
          <p:cNvPr id="2" name="TextBox 1">
            <a:extLst>
              <a:ext uri="{FF2B5EF4-FFF2-40B4-BE49-F238E27FC236}">
                <a16:creationId xmlns:a16="http://schemas.microsoft.com/office/drawing/2014/main" id="{8ECE5494-56C8-337F-FBDB-2C7CD7B649E4}"/>
              </a:ext>
            </a:extLst>
          </p:cNvPr>
          <p:cNvSpPr txBox="1"/>
          <p:nvPr/>
        </p:nvSpPr>
        <p:spPr>
          <a:xfrm>
            <a:off x="-47625" y="-11875"/>
            <a:ext cx="5972175" cy="338554"/>
          </a:xfrm>
          <a:prstGeom prst="rect">
            <a:avLst/>
          </a:prstGeom>
          <a:noFill/>
        </p:spPr>
        <p:txBody>
          <a:bodyPr wrap="square">
            <a:spAutoFit/>
          </a:bodyPr>
          <a:lstStyle/>
          <a:p>
            <a:pPr marL="50801" algn="l">
              <a:spcBef>
                <a:spcPts val="95"/>
              </a:spcBef>
              <a:tabLst>
                <a:tab pos="167640" algn="l"/>
              </a:tabLst>
            </a:pPr>
            <a:r>
              <a:rPr lang="en-US" sz="1600" b="1" dirty="0">
                <a:solidFill>
                  <a:srgbClr val="690204"/>
                </a:solidFill>
                <a:latin typeface="Arial" panose="020B0604020202020204" pitchFamily="34" charset="0"/>
                <a:cs typeface="Arial" panose="020B0604020202020204" pitchFamily="34" charset="0"/>
              </a:rPr>
              <a:t>Mechanisms: Credit Quality</a:t>
            </a:r>
          </a:p>
        </p:txBody>
      </p:sp>
      <p:graphicFrame>
        <p:nvGraphicFramePr>
          <p:cNvPr id="7" name="Table 6">
            <a:extLst>
              <a:ext uri="{FF2B5EF4-FFF2-40B4-BE49-F238E27FC236}">
                <a16:creationId xmlns:a16="http://schemas.microsoft.com/office/drawing/2014/main" id="{ADFA1C7E-9A35-885B-605F-753115011D7E}"/>
              </a:ext>
            </a:extLst>
          </p:cNvPr>
          <p:cNvGraphicFramePr>
            <a:graphicFrameLocks noGrp="1"/>
          </p:cNvGraphicFramePr>
          <p:nvPr/>
        </p:nvGraphicFramePr>
        <p:xfrm>
          <a:off x="28575" y="813473"/>
          <a:ext cx="3581401" cy="1810833"/>
        </p:xfrm>
        <a:graphic>
          <a:graphicData uri="http://schemas.openxmlformats.org/drawingml/2006/table">
            <a:tbl>
              <a:tblPr firstRow="1" firstCol="1" lastRow="1" lastCol="1" bandRow="1" bandCol="1"/>
              <a:tblGrid>
                <a:gridCol w="1524000">
                  <a:extLst>
                    <a:ext uri="{9D8B030D-6E8A-4147-A177-3AD203B41FA5}">
                      <a16:colId xmlns:a16="http://schemas.microsoft.com/office/drawing/2014/main" val="550967585"/>
                    </a:ext>
                  </a:extLst>
                </a:gridCol>
                <a:gridCol w="546670">
                  <a:extLst>
                    <a:ext uri="{9D8B030D-6E8A-4147-A177-3AD203B41FA5}">
                      <a16:colId xmlns:a16="http://schemas.microsoft.com/office/drawing/2014/main" val="2931510787"/>
                    </a:ext>
                  </a:extLst>
                </a:gridCol>
                <a:gridCol w="503577">
                  <a:extLst>
                    <a:ext uri="{9D8B030D-6E8A-4147-A177-3AD203B41FA5}">
                      <a16:colId xmlns:a16="http://schemas.microsoft.com/office/drawing/2014/main" val="355887156"/>
                    </a:ext>
                  </a:extLst>
                </a:gridCol>
                <a:gridCol w="503577">
                  <a:extLst>
                    <a:ext uri="{9D8B030D-6E8A-4147-A177-3AD203B41FA5}">
                      <a16:colId xmlns:a16="http://schemas.microsoft.com/office/drawing/2014/main" val="2123491343"/>
                    </a:ext>
                  </a:extLst>
                </a:gridCol>
                <a:gridCol w="503577">
                  <a:extLst>
                    <a:ext uri="{9D8B030D-6E8A-4147-A177-3AD203B41FA5}">
                      <a16:colId xmlns:a16="http://schemas.microsoft.com/office/drawing/2014/main" val="2479089541"/>
                    </a:ext>
                  </a:extLst>
                </a:gridCol>
              </a:tblGrid>
              <a:tr h="170791">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35" marR="1270" algn="ctr">
                        <a:lnSpc>
                          <a:spcPts val="105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AAA</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540" marR="2540" algn="ctr">
                        <a:lnSpc>
                          <a:spcPts val="105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AA</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175" marR="2540" algn="ctr">
                        <a:lnSpc>
                          <a:spcPts val="1055"/>
                        </a:lnSpc>
                        <a:spcBef>
                          <a:spcPts val="0"/>
                        </a:spcBef>
                        <a:spcAft>
                          <a:spcPts val="0"/>
                        </a:spcAft>
                      </a:pPr>
                      <a:r>
                        <a:rPr lang="en-US" sz="900" spc="-50">
                          <a:effectLst/>
                          <a:latin typeface="Cambria" panose="02040503050406030204" pitchFamily="18" charset="0"/>
                          <a:ea typeface="Cambria" panose="02040503050406030204" pitchFamily="18" charset="0"/>
                          <a:cs typeface="Cambria" panose="02040503050406030204" pitchFamily="18" charset="0"/>
                        </a:rPr>
                        <a:t>A</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5080" marR="2540" algn="ctr">
                        <a:lnSpc>
                          <a:spcPts val="105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BBB,BB</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38639711"/>
                  </a:ext>
                </a:extLst>
              </a:tr>
              <a:tr h="190182">
                <a:tc>
                  <a:txBody>
                    <a:bodyPr/>
                    <a:lstStyle/>
                    <a:p>
                      <a:pPr marL="75565" marR="0" algn="l">
                        <a:lnSpc>
                          <a:spcPts val="1140"/>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Cash</a:t>
                      </a:r>
                      <a:r>
                        <a:rPr lang="en-US" sz="900" spc="13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Reserves</a:t>
                      </a:r>
                      <a:r>
                        <a:rPr lang="en-US" sz="900" spc="13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a:t>
                      </a:r>
                      <a:r>
                        <a:rPr lang="en-US" sz="900" spc="135">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DR)</a:t>
                      </a:r>
                      <a:r>
                        <a:rPr lang="en-US" sz="900" spc="130">
                          <a:effectLst/>
                          <a:latin typeface="Cambria" panose="02040503050406030204" pitchFamily="18" charset="0"/>
                          <a:ea typeface="Cambria" panose="02040503050406030204" pitchFamily="18" charset="0"/>
                          <a:cs typeface="Cambria" panose="02040503050406030204" pitchFamily="18" charset="0"/>
                        </a:rPr>
                        <a:t> </a:t>
                      </a:r>
                      <a:r>
                        <a:rPr lang="en-US" sz="900" i="1" spc="-25">
                          <a:effectLst/>
                          <a:latin typeface="Georgia" panose="02040502050405020303" pitchFamily="18" charset="0"/>
                          <a:ea typeface="Cambria" panose="02040503050406030204" pitchFamily="18" charset="0"/>
                          <a:cs typeface="Cambria" panose="02040503050406030204" pitchFamily="18" charset="0"/>
                        </a:rPr>
                        <a:t>δ</a:t>
                      </a:r>
                      <a:r>
                        <a:rPr lang="en-US" sz="900" spc="-25">
                          <a:effectLst/>
                          <a:latin typeface="Tahoma" panose="020B0604030504040204" pitchFamily="34" charset="0"/>
                          <a:ea typeface="Cambria" panose="02040503050406030204" pitchFamily="18" charset="0"/>
                          <a:cs typeface="Cambria" panose="02040503050406030204" pitchFamily="18" charset="0"/>
                        </a:rPr>
                        <a:t>ˆ</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635" marR="1270" algn="ctr">
                        <a:lnSpc>
                          <a:spcPts val="1140"/>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a:t>
                      </a:r>
                      <a:r>
                        <a:rPr lang="en-US" sz="900" spc="-10" dirty="0">
                          <a:effectLst/>
                          <a:latin typeface="Cambria" panose="02040503050406030204" pitchFamily="18" charset="0"/>
                          <a:ea typeface="Cambria" panose="02040503050406030204" pitchFamily="18" charset="0"/>
                          <a:cs typeface="Cambria" panose="02040503050406030204" pitchFamily="18" charset="0"/>
                        </a:rPr>
                        <a:t>0.041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2540" algn="ctr">
                        <a:lnSpc>
                          <a:spcPts val="1140"/>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0.134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3175" marR="2540" algn="ctr">
                        <a:lnSpc>
                          <a:spcPts val="1140"/>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0.293+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tx2">
                        <a:lumMod val="20000"/>
                        <a:lumOff val="80000"/>
                      </a:schemeClr>
                    </a:solidFill>
                  </a:tcPr>
                </a:tc>
                <a:tc>
                  <a:txBody>
                    <a:bodyPr/>
                    <a:lstStyle/>
                    <a:p>
                      <a:pPr marL="5080" marR="2540" algn="ctr">
                        <a:lnSpc>
                          <a:spcPts val="1140"/>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1.123*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tx2">
                        <a:lumMod val="20000"/>
                        <a:lumOff val="80000"/>
                      </a:schemeClr>
                    </a:solidFill>
                  </a:tcPr>
                </a:tc>
                <a:extLst>
                  <a:ext uri="{0D108BD9-81ED-4DB2-BD59-A6C34878D82A}">
                    <a16:rowId xmlns:a16="http://schemas.microsoft.com/office/drawing/2014/main" val="2474955531"/>
                  </a:ext>
                </a:extLst>
              </a:tr>
              <a:tr h="181233">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270" algn="ctr">
                        <a:lnSpc>
                          <a:spcPts val="111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(0.086)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1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(0.084)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3175" marR="2540" algn="ctr">
                        <a:lnSpc>
                          <a:spcPts val="111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(0.159)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tc>
                  <a:txBody>
                    <a:bodyPr/>
                    <a:lstStyle/>
                    <a:p>
                      <a:pPr marL="5080" marR="2540" algn="ctr">
                        <a:lnSpc>
                          <a:spcPts val="111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(0.368)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759312965"/>
                  </a:ext>
                </a:extLst>
              </a:tr>
              <a:tr h="192420">
                <a:tc>
                  <a:txBody>
                    <a:bodyPr/>
                    <a:lstStyle/>
                    <a:p>
                      <a:pPr marL="75565" marR="0" algn="l">
                        <a:lnSpc>
                          <a:spcPts val="1195"/>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First</a:t>
                      </a:r>
                      <a:r>
                        <a:rPr lang="en-US" sz="900" spc="30" dirty="0">
                          <a:effectLst/>
                          <a:latin typeface="Cambria" panose="02040503050406030204" pitchFamily="18" charset="0"/>
                          <a:ea typeface="Cambria" panose="02040503050406030204" pitchFamily="18" charset="0"/>
                          <a:cs typeface="Cambria" panose="02040503050406030204" pitchFamily="18" charset="0"/>
                        </a:rPr>
                        <a:t> </a:t>
                      </a:r>
                      <a:r>
                        <a:rPr lang="en-US" sz="900" dirty="0">
                          <a:effectLst/>
                          <a:latin typeface="Cambria" panose="02040503050406030204" pitchFamily="18" charset="0"/>
                          <a:ea typeface="Cambria" panose="02040503050406030204" pitchFamily="18" charset="0"/>
                          <a:cs typeface="Cambria" panose="02040503050406030204" pitchFamily="18" charset="0"/>
                        </a:rPr>
                        <a:t>Stage:</a:t>
                      </a:r>
                      <a:r>
                        <a:rPr lang="en-US" sz="900" spc="120" dirty="0">
                          <a:effectLst/>
                          <a:latin typeface="Cambria" panose="02040503050406030204" pitchFamily="18" charset="0"/>
                          <a:ea typeface="Cambria" panose="02040503050406030204" pitchFamily="18" charset="0"/>
                          <a:cs typeface="Cambria" panose="02040503050406030204" pitchFamily="18" charset="0"/>
                        </a:rPr>
                        <a:t> </a:t>
                      </a:r>
                      <a:r>
                        <a:rPr lang="en-US" sz="900" dirty="0">
                          <a:effectLst/>
                          <a:latin typeface="Cambria" panose="02040503050406030204" pitchFamily="18" charset="0"/>
                          <a:ea typeface="Cambria" panose="02040503050406030204" pitchFamily="18" charset="0"/>
                          <a:cs typeface="Cambria" panose="02040503050406030204" pitchFamily="18" charset="0"/>
                        </a:rPr>
                        <a:t>Timing</a:t>
                      </a:r>
                      <a:r>
                        <a:rPr lang="en-US" sz="900" spc="30" dirty="0">
                          <a:effectLst/>
                          <a:latin typeface="Cambria" panose="02040503050406030204" pitchFamily="18" charset="0"/>
                          <a:ea typeface="Cambria" panose="02040503050406030204" pitchFamily="18" charset="0"/>
                          <a:cs typeface="Cambria" panose="02040503050406030204" pitchFamily="18" charset="0"/>
                        </a:rPr>
                        <a:t> </a:t>
                      </a:r>
                      <a:r>
                        <a:rPr lang="en-US" sz="900" dirty="0">
                          <a:effectLst/>
                          <a:latin typeface="Cambria" panose="02040503050406030204" pitchFamily="18" charset="0"/>
                          <a:ea typeface="Cambria" panose="02040503050406030204" pitchFamily="18" charset="0"/>
                          <a:cs typeface="Cambria" panose="02040503050406030204" pitchFamily="18" charset="0"/>
                        </a:rPr>
                        <a:t>Error</a:t>
                      </a:r>
                      <a:r>
                        <a:rPr lang="en-US" sz="900" spc="35" dirty="0">
                          <a:effectLst/>
                          <a:latin typeface="Cambria" panose="02040503050406030204" pitchFamily="18" charset="0"/>
                          <a:ea typeface="Cambria" panose="02040503050406030204" pitchFamily="18" charset="0"/>
                          <a:cs typeface="Cambria" panose="02040503050406030204" pitchFamily="18" charset="0"/>
                        </a:rPr>
                        <a:t> </a:t>
                      </a:r>
                      <a:r>
                        <a:rPr lang="en-US" sz="900" i="1" spc="-25" dirty="0">
                          <a:effectLst/>
                          <a:latin typeface="Georgia" panose="02040502050405020303" pitchFamily="18" charset="0"/>
                          <a:ea typeface="Cambria" panose="02040503050406030204" pitchFamily="18" charset="0"/>
                          <a:cs typeface="Cambria" panose="02040503050406030204" pitchFamily="18" charset="0"/>
                        </a:rPr>
                        <a:t>β</a:t>
                      </a:r>
                      <a:r>
                        <a:rPr lang="en-US" sz="900" spc="-25" dirty="0">
                          <a:effectLst/>
                          <a:latin typeface="Tahoma" panose="020B0604030504040204" pitchFamily="34" charset="0"/>
                          <a:ea typeface="Cambria" panose="02040503050406030204" pitchFamily="18" charset="0"/>
                          <a:cs typeface="Cambria" panose="02040503050406030204" pitchFamily="18" charset="0"/>
                        </a:rPr>
                        <a:t>ˆ</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270" algn="ctr">
                        <a:lnSpc>
                          <a:spcPts val="1140"/>
                        </a:lnSpc>
                        <a:spcBef>
                          <a:spcPts val="5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1.527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1.335*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3175" marR="2540" algn="ctr">
                        <a:lnSpc>
                          <a:spcPts val="1140"/>
                        </a:lnSpc>
                        <a:spcBef>
                          <a:spcPts val="5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1.925*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tc>
                  <a:txBody>
                    <a:bodyPr/>
                    <a:lstStyle/>
                    <a:p>
                      <a:pPr marL="5080" marR="1905" algn="ctr">
                        <a:lnSpc>
                          <a:spcPts val="1140"/>
                        </a:lnSpc>
                        <a:spcBef>
                          <a:spcPts val="5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1.551**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431778290"/>
                  </a:ext>
                </a:extLst>
              </a:tr>
              <a:tr h="178249">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27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(2.402)</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(0.378)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3175" marR="254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(0.741)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tc>
                  <a:txBody>
                    <a:bodyPr/>
                    <a:lstStyle/>
                    <a:p>
                      <a:pPr marL="5080" marR="254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(0.428)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65575588"/>
                  </a:ext>
                </a:extLst>
              </a:tr>
              <a:tr h="178249">
                <a:tc>
                  <a:txBody>
                    <a:bodyPr/>
                    <a:lstStyle/>
                    <a:p>
                      <a:pPr marL="75565" marR="0" algn="l">
                        <a:lnSpc>
                          <a:spcPts val="112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Cragg-Donald</a:t>
                      </a:r>
                      <a:r>
                        <a:rPr lang="en-US" sz="900" spc="-1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F-</a:t>
                      </a:r>
                      <a:r>
                        <a:rPr lang="en-US" sz="900" spc="-10">
                          <a:effectLst/>
                          <a:latin typeface="Cambria" panose="02040503050406030204" pitchFamily="18" charset="0"/>
                          <a:ea typeface="Cambria" panose="02040503050406030204" pitchFamily="18" charset="0"/>
                          <a:cs typeface="Cambria" panose="02040503050406030204" pitchFamily="18" charset="0"/>
                        </a:rPr>
                        <a:t>Statistic</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270" marR="635" algn="ctr">
                        <a:lnSpc>
                          <a:spcPts val="11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0.9127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3175" marR="635" algn="ctr">
                        <a:lnSpc>
                          <a:spcPts val="11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4.3514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3175" marR="0" algn="ctr">
                        <a:lnSpc>
                          <a:spcPts val="11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24.4371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5080" marR="0" algn="ctr">
                        <a:lnSpc>
                          <a:spcPts val="11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5.5323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987396892"/>
                  </a:ext>
                </a:extLst>
              </a:tr>
              <a:tr h="176012">
                <a:tc>
                  <a:txBody>
                    <a:bodyPr/>
                    <a:lstStyle/>
                    <a:p>
                      <a:pPr marL="75565" marR="0" algn="l">
                        <a:lnSpc>
                          <a:spcPts val="102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Short-Term</a:t>
                      </a:r>
                      <a:r>
                        <a:rPr lang="en-US" sz="900" spc="145">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Debt</a:t>
                      </a:r>
                      <a:r>
                        <a:rPr lang="en-US" sz="900" spc="150">
                          <a:effectLst/>
                          <a:latin typeface="Cambria" panose="02040503050406030204" pitchFamily="18" charset="0"/>
                          <a:ea typeface="Cambria" panose="02040503050406030204" pitchFamily="18" charset="0"/>
                          <a:cs typeface="Cambria" panose="02040503050406030204" pitchFamily="18" charset="0"/>
                        </a:rPr>
                        <a:t> </a:t>
                      </a:r>
                      <a:r>
                        <a:rPr lang="en-US" sz="900" spc="-10">
                          <a:effectLst/>
                          <a:latin typeface="Cambria" panose="02040503050406030204" pitchFamily="18" charset="0"/>
                          <a:ea typeface="Cambria" panose="02040503050406030204" pitchFamily="18" charset="0"/>
                          <a:cs typeface="Cambria" panose="02040503050406030204" pitchFamily="18" charset="0"/>
                        </a:rPr>
                        <a:t>(Mean)</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635" marR="635"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0.0029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tc>
                  <a:txBody>
                    <a:bodyPr/>
                    <a:lstStyle/>
                    <a:p>
                      <a:pPr marL="2540" marR="2540"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0.0121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tc>
                  <a:txBody>
                    <a:bodyPr/>
                    <a:lstStyle/>
                    <a:p>
                      <a:pPr marL="3175" marR="3175"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0.0522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tc>
                  <a:txBody>
                    <a:bodyPr/>
                    <a:lstStyle/>
                    <a:p>
                      <a:pPr marL="5080" marR="3175"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0.0898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extLst>
                  <a:ext uri="{0D108BD9-81ED-4DB2-BD59-A6C34878D82A}">
                    <a16:rowId xmlns:a16="http://schemas.microsoft.com/office/drawing/2014/main" val="1173741764"/>
                  </a:ext>
                </a:extLst>
              </a:tr>
              <a:tr h="178249">
                <a:tc>
                  <a:txBody>
                    <a:bodyPr/>
                    <a:lstStyle/>
                    <a:p>
                      <a:pPr marL="75565" marR="0" algn="l">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Short-Term</a:t>
                      </a:r>
                      <a:r>
                        <a:rPr lang="en-US" sz="900" spc="30">
                          <a:effectLst/>
                          <a:latin typeface="Cambria" panose="02040503050406030204" pitchFamily="18" charset="0"/>
                          <a:ea typeface="Cambria" panose="02040503050406030204" pitchFamily="18" charset="0"/>
                          <a:cs typeface="Cambria" panose="02040503050406030204" pitchFamily="18" charset="0"/>
                        </a:rPr>
                        <a:t> </a:t>
                      </a:r>
                      <a:r>
                        <a:rPr lang="en-US" sz="900" spc="-10">
                          <a:effectLst/>
                          <a:latin typeface="Cambria" panose="02040503050406030204" pitchFamily="18" charset="0"/>
                          <a:ea typeface="Cambria" panose="02040503050406030204" pitchFamily="18" charset="0"/>
                          <a:cs typeface="Cambria" panose="02040503050406030204" pitchFamily="18" charset="0"/>
                        </a:rPr>
                        <a:t>Debt</a:t>
                      </a:r>
                      <a:r>
                        <a:rPr lang="en-US" sz="900" spc="30">
                          <a:effectLst/>
                          <a:latin typeface="Cambria" panose="02040503050406030204" pitchFamily="18" charset="0"/>
                          <a:ea typeface="Cambria" panose="02040503050406030204" pitchFamily="18" charset="0"/>
                          <a:cs typeface="Cambria" panose="02040503050406030204" pitchFamily="18" charset="0"/>
                        </a:rPr>
                        <a:t> </a:t>
                      </a:r>
                      <a:r>
                        <a:rPr lang="en-US" sz="900" spc="-20">
                          <a:effectLst/>
                          <a:latin typeface="Cambria" panose="02040503050406030204" pitchFamily="18" charset="0"/>
                          <a:ea typeface="Cambria" panose="02040503050406030204" pitchFamily="18" charset="0"/>
                          <a:cs typeface="Cambria" panose="02040503050406030204" pitchFamily="18" charset="0"/>
                        </a:rPr>
                        <a:t>(SD)</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0.0146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0.0261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3175" marR="254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0.0622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508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0.0627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976316045"/>
                  </a:ext>
                </a:extLst>
              </a:tr>
              <a:tr h="178249">
                <a:tc>
                  <a:txBody>
                    <a:bodyPr/>
                    <a:lstStyle/>
                    <a:p>
                      <a:pPr marL="75565" marR="0" algn="l">
                        <a:lnSpc>
                          <a:spcPts val="1095"/>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Cash</a:t>
                      </a:r>
                      <a:r>
                        <a:rPr lang="en-US" sz="900" spc="80" dirty="0">
                          <a:effectLst/>
                          <a:latin typeface="Cambria" panose="02040503050406030204" pitchFamily="18" charset="0"/>
                          <a:ea typeface="Cambria" panose="02040503050406030204" pitchFamily="18" charset="0"/>
                          <a:cs typeface="Cambria" panose="02040503050406030204" pitchFamily="18" charset="0"/>
                        </a:rPr>
                        <a:t> </a:t>
                      </a:r>
                      <a:r>
                        <a:rPr lang="en-US" sz="900" dirty="0">
                          <a:effectLst/>
                          <a:latin typeface="Cambria" panose="02040503050406030204" pitchFamily="18" charset="0"/>
                          <a:ea typeface="Cambria" panose="02040503050406030204" pitchFamily="18" charset="0"/>
                          <a:cs typeface="Cambria" panose="02040503050406030204" pitchFamily="18" charset="0"/>
                        </a:rPr>
                        <a:t>Reserves</a:t>
                      </a:r>
                      <a:r>
                        <a:rPr lang="en-US" sz="900" spc="85" dirty="0">
                          <a:effectLst/>
                          <a:latin typeface="Cambria" panose="02040503050406030204" pitchFamily="18" charset="0"/>
                          <a:ea typeface="Cambria" panose="02040503050406030204" pitchFamily="18" charset="0"/>
                          <a:cs typeface="Cambria" panose="02040503050406030204" pitchFamily="18" charset="0"/>
                        </a:rPr>
                        <a:t> </a:t>
                      </a:r>
                      <a:r>
                        <a:rPr lang="en-US" sz="900" spc="-20" dirty="0">
                          <a:effectLst/>
                          <a:latin typeface="Cambria" panose="02040503050406030204" pitchFamily="18" charset="0"/>
                          <a:ea typeface="Cambria" panose="02040503050406030204" pitchFamily="18" charset="0"/>
                          <a:cs typeface="Cambria" panose="02040503050406030204" pitchFamily="18" charset="0"/>
                        </a:rPr>
                        <a:t>(SD)</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270" algn="ctr">
                        <a:lnSpc>
                          <a:spcPts val="1095"/>
                        </a:lnSpc>
                        <a:spcBef>
                          <a:spcPts val="0"/>
                        </a:spcBef>
                        <a:spcAft>
                          <a:spcPts val="0"/>
                        </a:spcAft>
                      </a:pPr>
                      <a:r>
                        <a:rPr lang="en-US" sz="900" spc="-20">
                          <a:effectLst/>
                          <a:latin typeface="Cambria" panose="02040503050406030204" pitchFamily="18" charset="0"/>
                          <a:ea typeface="Cambria" panose="02040503050406030204" pitchFamily="18" charset="0"/>
                          <a:cs typeface="Cambria" panose="02040503050406030204" pitchFamily="18" charset="0"/>
                        </a:rPr>
                        <a:t>0.24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190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0.1632</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3175" marR="254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0.1148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5080" marR="190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0.0744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168981673"/>
                  </a:ext>
                </a:extLst>
              </a:tr>
              <a:tr h="187199">
                <a:tc>
                  <a:txBody>
                    <a:bodyPr/>
                    <a:lstStyle/>
                    <a:p>
                      <a:pPr marL="75565" marR="0" algn="l">
                        <a:lnSpc>
                          <a:spcPts val="1125"/>
                        </a:lnSpc>
                        <a:spcBef>
                          <a:spcPts val="0"/>
                        </a:spcBef>
                        <a:spcAft>
                          <a:spcPts val="0"/>
                        </a:spcAft>
                      </a:pPr>
                      <a:r>
                        <a:rPr lang="en-US" sz="900" spc="-10" dirty="0" err="1">
                          <a:effectLst/>
                          <a:latin typeface="Cambria" panose="02040503050406030204" pitchFamily="18" charset="0"/>
                          <a:ea typeface="Cambria" panose="02040503050406030204" pitchFamily="18" charset="0"/>
                          <a:cs typeface="Cambria" panose="02040503050406030204" pitchFamily="18" charset="0"/>
                        </a:rPr>
                        <a:t>Num.Obs</a:t>
                      </a:r>
                      <a:r>
                        <a:rPr lang="en-US" sz="900" spc="-10" dirty="0">
                          <a:effectLst/>
                          <a:latin typeface="Cambria" panose="02040503050406030204" pitchFamily="18" charset="0"/>
                          <a:ea typeface="Cambria" panose="02040503050406030204" pitchFamily="18" charset="0"/>
                          <a:cs typeface="Cambria" panose="02040503050406030204" pitchFamily="18" charset="0"/>
                        </a:rPr>
                        <a:t>.</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635" marR="635" algn="ctr">
                        <a:lnSpc>
                          <a:spcPts val="11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46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74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3175" marR="3175" algn="ctr">
                        <a:lnSpc>
                          <a:spcPts val="1125"/>
                        </a:lnSpc>
                        <a:spcBef>
                          <a:spcPts val="0"/>
                        </a:spcBef>
                        <a:spcAft>
                          <a:spcPts val="0"/>
                        </a:spcAft>
                      </a:pPr>
                      <a:r>
                        <a:rPr lang="en-US" sz="900" spc="-25" dirty="0">
                          <a:effectLst/>
                          <a:latin typeface="Cambria" panose="02040503050406030204" pitchFamily="18" charset="0"/>
                          <a:ea typeface="Cambria" panose="02040503050406030204" pitchFamily="18" charset="0"/>
                          <a:cs typeface="Cambria" panose="02040503050406030204" pitchFamily="18" charset="0"/>
                        </a:rPr>
                        <a:t>302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5080" marR="3175" algn="ctr">
                        <a:lnSpc>
                          <a:spcPts val="1125"/>
                        </a:lnSpc>
                        <a:spcBef>
                          <a:spcPts val="0"/>
                        </a:spcBef>
                        <a:spcAft>
                          <a:spcPts val="0"/>
                        </a:spcAft>
                      </a:pPr>
                      <a:r>
                        <a:rPr lang="en-US" sz="900" spc="-25" dirty="0">
                          <a:effectLst/>
                          <a:latin typeface="Cambria" panose="02040503050406030204" pitchFamily="18" charset="0"/>
                          <a:ea typeface="Cambria" panose="02040503050406030204" pitchFamily="18" charset="0"/>
                          <a:cs typeface="Cambria" panose="02040503050406030204" pitchFamily="18" charset="0"/>
                        </a:rPr>
                        <a:t>146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48306453"/>
                  </a:ext>
                </a:extLst>
              </a:tr>
            </a:tbl>
          </a:graphicData>
        </a:graphic>
      </p:graphicFrame>
      <mc:AlternateContent xmlns:mc="http://schemas.openxmlformats.org/markup-compatibility/2006" xmlns:a14="http://schemas.microsoft.com/office/drawing/2010/main">
        <mc:Choice Requires="a14">
          <p:sp>
            <p:nvSpPr>
              <p:cNvPr id="4" name="object 3">
                <a:extLst>
                  <a:ext uri="{FF2B5EF4-FFF2-40B4-BE49-F238E27FC236}">
                    <a16:creationId xmlns:a16="http://schemas.microsoft.com/office/drawing/2014/main" id="{20CF1195-8604-5103-FFA8-F17A5639B7C6}"/>
                  </a:ext>
                </a:extLst>
              </p:cNvPr>
              <p:cNvSpPr txBox="1"/>
              <p:nvPr/>
            </p:nvSpPr>
            <p:spPr>
              <a:xfrm>
                <a:off x="3609976" y="453659"/>
                <a:ext cx="2490725" cy="2249462"/>
              </a:xfrm>
              <a:prstGeom prst="rect">
                <a:avLst/>
              </a:prstGeom>
            </p:spPr>
            <p:txBody>
              <a:bodyPr vert="horz" wrap="square" lIns="0" tIns="12065" rIns="0" bIns="0" rtlCol="0">
                <a:spAutoFit/>
              </a:bodyPr>
              <a:lstStyle/>
              <a:p>
                <a:pPr marL="167640" marR="30480" indent="-117475">
                  <a:lnSpc>
                    <a:spcPct val="101000"/>
                  </a:lnSpc>
                  <a:spcBef>
                    <a:spcPts val="600"/>
                  </a:spcBef>
                  <a:spcAft>
                    <a:spcPts val="600"/>
                  </a:spcAft>
                  <a:buFont typeface="Arial"/>
                  <a:buChar char="•"/>
                  <a:tabLst>
                    <a:tab pos="167640" algn="l"/>
                  </a:tabLst>
                </a:pPr>
                <a:r>
                  <a:rPr lang="en-US" sz="1050" b="1" dirty="0">
                    <a:solidFill>
                      <a:srgbClr val="990000"/>
                    </a:solidFill>
                    <a:latin typeface="Arial" panose="020B0604020202020204" pitchFamily="34" charset="0"/>
                    <a:cs typeface="Arial" panose="020B0604020202020204" pitchFamily="34" charset="0"/>
                  </a:rPr>
                  <a:t>Descriptive Stats: </a:t>
                </a:r>
                <a:r>
                  <a:rPr lang="en-US" sz="1050" dirty="0">
                    <a:solidFill>
                      <a:srgbClr val="990000"/>
                    </a:solidFill>
                    <a:latin typeface="Arial" panose="020B0604020202020204" pitchFamily="34" charset="0"/>
                    <a:cs typeface="Arial" panose="020B0604020202020204" pitchFamily="34" charset="0"/>
                  </a:rPr>
                  <a:t>Lower rated states rely more on debt.  </a:t>
                </a:r>
              </a:p>
              <a:p>
                <a:pPr marL="167640" marR="30480" indent="-117475">
                  <a:lnSpc>
                    <a:spcPct val="101000"/>
                  </a:lnSpc>
                  <a:spcBef>
                    <a:spcPts val="600"/>
                  </a:spcBef>
                  <a:spcAft>
                    <a:spcPts val="600"/>
                  </a:spcAft>
                  <a:buFont typeface="Arial"/>
                  <a:buChar char="•"/>
                  <a:tabLst>
                    <a:tab pos="167640" algn="l"/>
                  </a:tabLst>
                </a:pPr>
                <a:r>
                  <a:rPr lang="en-US" sz="1050" b="1" dirty="0">
                    <a:solidFill>
                      <a:srgbClr val="990000"/>
                    </a:solidFill>
                    <a:latin typeface="Arial" panose="020B0604020202020204" pitchFamily="34" charset="0"/>
                    <a:cs typeface="Arial" panose="020B0604020202020204" pitchFamily="34" charset="0"/>
                  </a:rPr>
                  <a:t>First Stage: </a:t>
                </a:r>
                <a:r>
                  <a:rPr lang="en-US" sz="1050" dirty="0">
                    <a:solidFill>
                      <a:srgbClr val="990000"/>
                    </a:solidFill>
                    <a:latin typeface="Arial" panose="020B0604020202020204" pitchFamily="34" charset="0"/>
                    <a:cs typeface="Arial" panose="020B0604020202020204" pitchFamily="34" charset="0"/>
                  </a:rPr>
                  <a:t>FGP Timing errors have more predictive power for lower rated states. </a:t>
                </a:r>
              </a:p>
              <a:p>
                <a:pPr marL="167640" marR="30480" indent="-117475">
                  <a:lnSpc>
                    <a:spcPct val="101000"/>
                  </a:lnSpc>
                  <a:spcBef>
                    <a:spcPts val="600"/>
                  </a:spcBef>
                  <a:spcAft>
                    <a:spcPts val="600"/>
                  </a:spcAft>
                  <a:buFont typeface="Arial"/>
                  <a:buChar char="•"/>
                  <a:tabLst>
                    <a:tab pos="167640" algn="l"/>
                  </a:tabLst>
                </a:pPr>
                <a:r>
                  <a:rPr lang="en-US" sz="1050" dirty="0">
                    <a:solidFill>
                      <a:srgbClr val="990000"/>
                    </a:solidFill>
                    <a:latin typeface="Arial" panose="020B0604020202020204" pitchFamily="34" charset="0"/>
                    <a:cs typeface="Arial" panose="020B0604020202020204" pitchFamily="34" charset="0"/>
                  </a:rPr>
                  <a:t>Only estimates for A and BBB,BBB are significant (10% and 5%). </a:t>
                </a:r>
              </a:p>
              <a:p>
                <a:pPr marL="167640" marR="30480" indent="-117475">
                  <a:lnSpc>
                    <a:spcPct val="101000"/>
                  </a:lnSpc>
                  <a:spcBef>
                    <a:spcPts val="600"/>
                  </a:spcBef>
                  <a:spcAft>
                    <a:spcPts val="600"/>
                  </a:spcAft>
                  <a:buFont typeface="Arial"/>
                  <a:buChar char="•"/>
                  <a:tabLst>
                    <a:tab pos="167640" algn="l"/>
                  </a:tabLst>
                </a:pPr>
                <a:r>
                  <a:rPr lang="en-US" sz="1050" b="1" dirty="0">
                    <a:solidFill>
                      <a:srgbClr val="990000"/>
                    </a:solidFill>
                    <a:latin typeface="Arial" panose="020B0604020202020204" pitchFamily="34" charset="0"/>
                    <a:cs typeface="Arial" panose="020B0604020202020204" pitchFamily="34" charset="0"/>
                  </a:rPr>
                  <a:t>A: </a:t>
                </a:r>
                <a:r>
                  <a:rPr lang="en-US" sz="1050" b="1" spc="-45" dirty="0">
                    <a:solidFill>
                      <a:srgbClr val="990000"/>
                    </a:solidFill>
                    <a:latin typeface="Arial"/>
                    <a:cs typeface="Arial"/>
                  </a:rPr>
                  <a:t>⬆️ </a:t>
                </a:r>
                <a:r>
                  <a:rPr lang="en-US" sz="1050" spc="-45" dirty="0">
                    <a:solidFill>
                      <a:srgbClr val="990000"/>
                    </a:solidFill>
                    <a:latin typeface="Arial"/>
                    <a:cs typeface="Arial"/>
                  </a:rPr>
                  <a:t>3.3</a:t>
                </a:r>
                <a:r>
                  <a:rPr lang="en-US" sz="1050" spc="-45" dirty="0">
                    <a:solidFill>
                      <a:srgbClr val="990000"/>
                    </a:solidFill>
                    <a:latin typeface="Arial" panose="020B0604020202020204" pitchFamily="34" charset="0"/>
                    <a:cs typeface="Arial" panose="020B0604020202020204" pitchFamily="34" charset="0"/>
                  </a:rPr>
                  <a:t>% DR. </a:t>
                </a:r>
                <a:r>
                  <a:rPr lang="en-US" sz="1050" b="1" spc="-45" dirty="0">
                    <a:solidFill>
                      <a:srgbClr val="990000"/>
                    </a:solidFill>
                    <a:latin typeface="Arial" panose="020B0604020202020204" pitchFamily="34" charset="0"/>
                    <a:cs typeface="Arial" panose="020B0604020202020204" pitchFamily="34" charset="0"/>
                  </a:rPr>
                  <a:t>Eff Size: </a:t>
                </a:r>
                <a:r>
                  <a:rPr lang="en-US" sz="1050" spc="-45" dirty="0">
                    <a:solidFill>
                      <a:srgbClr val="990000"/>
                    </a:solidFill>
                    <a:latin typeface="Arial" panose="020B0604020202020204" pitchFamily="34" charset="0"/>
                    <a:cs typeface="Arial" panose="020B0604020202020204" pitchFamily="34" charset="0"/>
                  </a:rPr>
                  <a:t>0.54 </a:t>
                </a:r>
                <a14:m>
                  <m:oMath xmlns:m="http://schemas.openxmlformats.org/officeDocument/2006/math">
                    <m:r>
                      <a:rPr lang="en-US" sz="1050" b="0" i="1" smtClean="0">
                        <a:solidFill>
                          <a:srgbClr val="990000"/>
                        </a:solidFill>
                        <a:latin typeface="Cambria Math" panose="02040503050406030204" pitchFamily="18" charset="0"/>
                        <a:cs typeface="Arial" panose="020B0604020202020204" pitchFamily="34" charset="0"/>
                      </a:rPr>
                      <m:t>𝑆</m:t>
                    </m:r>
                    <m:sSub>
                      <m:sSubPr>
                        <m:ctrlPr>
                          <a:rPr lang="en-US" sz="1050" b="0" i="1" smtClean="0">
                            <a:solidFill>
                              <a:srgbClr val="990000"/>
                            </a:solidFill>
                            <a:latin typeface="Cambria Math" panose="02040503050406030204" pitchFamily="18" charset="0"/>
                            <a:cs typeface="Arial" panose="020B0604020202020204" pitchFamily="34" charset="0"/>
                          </a:rPr>
                        </m:ctrlPr>
                      </m:sSubPr>
                      <m:e>
                        <m:r>
                          <a:rPr lang="en-US" sz="1050" b="0" i="1" smtClean="0">
                            <a:solidFill>
                              <a:srgbClr val="990000"/>
                            </a:solidFill>
                            <a:latin typeface="Cambria Math" panose="02040503050406030204" pitchFamily="18" charset="0"/>
                            <a:cs typeface="Arial" panose="020B0604020202020204" pitchFamily="34" charset="0"/>
                          </a:rPr>
                          <m:t>𝐷</m:t>
                        </m:r>
                      </m:e>
                      <m:sub>
                        <m:r>
                          <a:rPr lang="en-US" sz="1050" b="0" i="1" smtClean="0">
                            <a:solidFill>
                              <a:srgbClr val="990000"/>
                            </a:solidFill>
                            <a:latin typeface="Cambria Math" panose="02040503050406030204" pitchFamily="18" charset="0"/>
                            <a:cs typeface="Arial" panose="020B0604020202020204" pitchFamily="34" charset="0"/>
                          </a:rPr>
                          <m:t>𝑑𝑒𝑏𝑡</m:t>
                        </m:r>
                      </m:sub>
                    </m:sSub>
                  </m:oMath>
                </a14:m>
                <a:endParaRPr lang="en-US" sz="1050" b="1" dirty="0">
                  <a:solidFill>
                    <a:srgbClr val="990000"/>
                  </a:solidFill>
                  <a:latin typeface="Arial" panose="020B0604020202020204" pitchFamily="34" charset="0"/>
                  <a:cs typeface="Arial" panose="020B0604020202020204" pitchFamily="34" charset="0"/>
                </a:endParaRPr>
              </a:p>
              <a:p>
                <a:pPr marL="167640" marR="30480" indent="-117475">
                  <a:lnSpc>
                    <a:spcPct val="101000"/>
                  </a:lnSpc>
                  <a:spcBef>
                    <a:spcPts val="600"/>
                  </a:spcBef>
                  <a:spcAft>
                    <a:spcPts val="600"/>
                  </a:spcAft>
                  <a:buFont typeface="Arial"/>
                  <a:buChar char="•"/>
                  <a:tabLst>
                    <a:tab pos="167640" algn="l"/>
                  </a:tabLst>
                </a:pPr>
                <a:r>
                  <a:rPr lang="en-US" sz="1050" b="1" dirty="0">
                    <a:solidFill>
                      <a:srgbClr val="990000"/>
                    </a:solidFill>
                    <a:latin typeface="Arial" panose="020B0604020202020204" pitchFamily="34" charset="0"/>
                    <a:cs typeface="Arial" panose="020B0604020202020204" pitchFamily="34" charset="0"/>
                  </a:rPr>
                  <a:t>BBB,BB: </a:t>
                </a:r>
                <a:r>
                  <a:rPr lang="en-US" sz="1050" b="1" spc="-45" dirty="0">
                    <a:solidFill>
                      <a:srgbClr val="990000"/>
                    </a:solidFill>
                    <a:latin typeface="Arial"/>
                    <a:cs typeface="Arial"/>
                  </a:rPr>
                  <a:t>⬆️ </a:t>
                </a:r>
                <a:r>
                  <a:rPr lang="en-US" sz="1050" spc="-45" dirty="0">
                    <a:solidFill>
                      <a:srgbClr val="990000"/>
                    </a:solidFill>
                    <a:latin typeface="Arial"/>
                    <a:cs typeface="Arial"/>
                  </a:rPr>
                  <a:t>8.3</a:t>
                </a:r>
                <a:r>
                  <a:rPr lang="en-US" sz="1050" spc="-45" dirty="0">
                    <a:solidFill>
                      <a:srgbClr val="990000"/>
                    </a:solidFill>
                    <a:latin typeface="Arial" panose="020B0604020202020204" pitchFamily="34" charset="0"/>
                    <a:cs typeface="Arial" panose="020B0604020202020204" pitchFamily="34" charset="0"/>
                  </a:rPr>
                  <a:t>% DR. </a:t>
                </a:r>
                <a:r>
                  <a:rPr lang="en-US" sz="1050" b="1" spc="-45" dirty="0">
                    <a:solidFill>
                      <a:srgbClr val="990000"/>
                    </a:solidFill>
                    <a:latin typeface="Arial" panose="020B0604020202020204" pitchFamily="34" charset="0"/>
                    <a:cs typeface="Arial" panose="020B0604020202020204" pitchFamily="34" charset="0"/>
                  </a:rPr>
                  <a:t>Eff Size: </a:t>
                </a:r>
                <a:r>
                  <a:rPr lang="en-US" sz="1050" spc="-45" dirty="0">
                    <a:solidFill>
                      <a:srgbClr val="990000"/>
                    </a:solidFill>
                    <a:latin typeface="Arial" panose="020B0604020202020204" pitchFamily="34" charset="0"/>
                    <a:cs typeface="Arial" panose="020B0604020202020204" pitchFamily="34" charset="0"/>
                  </a:rPr>
                  <a:t>1.33 </a:t>
                </a:r>
                <a14:m>
                  <m:oMath xmlns:m="http://schemas.openxmlformats.org/officeDocument/2006/math">
                    <m:r>
                      <a:rPr lang="en-US" sz="1050" b="0" i="1" smtClean="0">
                        <a:solidFill>
                          <a:srgbClr val="990000"/>
                        </a:solidFill>
                        <a:latin typeface="Cambria Math" panose="02040503050406030204" pitchFamily="18" charset="0"/>
                        <a:cs typeface="Arial" panose="020B0604020202020204" pitchFamily="34" charset="0"/>
                      </a:rPr>
                      <m:t>𝑆</m:t>
                    </m:r>
                    <m:sSub>
                      <m:sSubPr>
                        <m:ctrlPr>
                          <a:rPr lang="en-US" sz="1050" b="0" i="1" smtClean="0">
                            <a:solidFill>
                              <a:srgbClr val="990000"/>
                            </a:solidFill>
                            <a:latin typeface="Cambria Math" panose="02040503050406030204" pitchFamily="18" charset="0"/>
                            <a:cs typeface="Arial" panose="020B0604020202020204" pitchFamily="34" charset="0"/>
                          </a:rPr>
                        </m:ctrlPr>
                      </m:sSubPr>
                      <m:e>
                        <m:r>
                          <a:rPr lang="en-US" sz="1050" b="0" i="1" smtClean="0">
                            <a:solidFill>
                              <a:srgbClr val="990000"/>
                            </a:solidFill>
                            <a:latin typeface="Cambria Math" panose="02040503050406030204" pitchFamily="18" charset="0"/>
                            <a:cs typeface="Arial" panose="020B0604020202020204" pitchFamily="34" charset="0"/>
                          </a:rPr>
                          <m:t>𝐷</m:t>
                        </m:r>
                      </m:e>
                      <m:sub>
                        <m:r>
                          <a:rPr lang="en-US" sz="1050" b="0" i="1" smtClean="0">
                            <a:solidFill>
                              <a:srgbClr val="990000"/>
                            </a:solidFill>
                            <a:latin typeface="Cambria Math" panose="02040503050406030204" pitchFamily="18" charset="0"/>
                            <a:cs typeface="Arial" panose="020B0604020202020204" pitchFamily="34" charset="0"/>
                          </a:rPr>
                          <m:t>𝑑𝑒𝑏𝑡</m:t>
                        </m:r>
                      </m:sub>
                    </m:sSub>
                  </m:oMath>
                </a14:m>
                <a:endParaRPr lang="en-US" sz="1050" b="1" dirty="0">
                  <a:solidFill>
                    <a:srgbClr val="990000"/>
                  </a:solidFill>
                  <a:latin typeface="Arial" panose="020B0604020202020204" pitchFamily="34" charset="0"/>
                  <a:cs typeface="Arial" panose="020B0604020202020204" pitchFamily="34" charset="0"/>
                </a:endParaRPr>
              </a:p>
            </p:txBody>
          </p:sp>
        </mc:Choice>
        <mc:Fallback xmlns="">
          <p:sp>
            <p:nvSpPr>
              <p:cNvPr id="4" name="object 3">
                <a:extLst>
                  <a:ext uri="{FF2B5EF4-FFF2-40B4-BE49-F238E27FC236}">
                    <a16:creationId xmlns:a16="http://schemas.microsoft.com/office/drawing/2014/main" id="{20CF1195-8604-5103-FFA8-F17A5639B7C6}"/>
                  </a:ext>
                </a:extLst>
              </p:cNvPr>
              <p:cNvSpPr txBox="1">
                <a:spLocks noRot="1" noChangeAspect="1" noMove="1" noResize="1" noEditPoints="1" noAdjustHandles="1" noChangeArrowheads="1" noChangeShapeType="1" noTextEdit="1"/>
              </p:cNvSpPr>
              <p:nvPr/>
            </p:nvSpPr>
            <p:spPr>
              <a:xfrm>
                <a:off x="3609976" y="453659"/>
                <a:ext cx="2490725" cy="2249462"/>
              </a:xfrm>
              <a:prstGeom prst="rect">
                <a:avLst/>
              </a:prstGeom>
              <a:blipFill>
                <a:blip r:embed="rId2"/>
                <a:stretch>
                  <a:fillRect l="-1523" t="-1124" r="-2538" b="-562"/>
                </a:stretch>
              </a:blipFill>
            </p:spPr>
            <p:txBody>
              <a:bodyPr/>
              <a:lstStyle/>
              <a:p>
                <a:r>
                  <a:rPr lang="en-US">
                    <a:noFill/>
                  </a:rPr>
                  <a:t> </a:t>
                </a:r>
              </a:p>
            </p:txBody>
          </p:sp>
        </mc:Fallback>
      </mc:AlternateContent>
    </p:spTree>
    <p:extLst>
      <p:ext uri="{BB962C8B-B14F-4D97-AF65-F5344CB8AC3E}">
        <p14:creationId xmlns:p14="http://schemas.microsoft.com/office/powerpoint/2010/main" val="1624242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BD8C11E8-8F5A-8D66-21E5-CE665ED9E94D}"/>
              </a:ext>
            </a:extLst>
          </p:cNvPr>
          <p:cNvSpPr txBox="1"/>
          <p:nvPr/>
        </p:nvSpPr>
        <p:spPr>
          <a:xfrm>
            <a:off x="28575" y="441284"/>
            <a:ext cx="2590800" cy="258404"/>
          </a:xfrm>
          <a:prstGeom prst="rect">
            <a:avLst/>
          </a:prstGeom>
        </p:spPr>
        <p:txBody>
          <a:bodyPr vert="horz" wrap="square" lIns="0" tIns="12065" rIns="0" bIns="0" rtlCol="0">
            <a:spAutoFit/>
          </a:bodyPr>
          <a:lstStyle/>
          <a:p>
            <a:pPr marL="12700">
              <a:spcBef>
                <a:spcPts val="95"/>
              </a:spcBef>
            </a:pPr>
            <a:r>
              <a:rPr sz="800" b="1" spc="-10" dirty="0">
                <a:solidFill>
                  <a:srgbClr val="3333B2"/>
                </a:solidFill>
                <a:latin typeface="Arial"/>
                <a:cs typeface="Arial"/>
              </a:rPr>
              <a:t>Table:</a:t>
            </a:r>
            <a:r>
              <a:rPr sz="800" b="1" spc="45" dirty="0">
                <a:solidFill>
                  <a:srgbClr val="3333B2"/>
                </a:solidFill>
                <a:latin typeface="Arial"/>
                <a:cs typeface="Arial"/>
              </a:rPr>
              <a:t> </a:t>
            </a:r>
            <a:r>
              <a:rPr lang="en-US" sz="800" dirty="0">
                <a:latin typeface="Arial"/>
                <a:cs typeface="Arial"/>
              </a:rPr>
              <a:t>Effect of Cash Reserves on Short-Term Debt: Heterogeneity by Quarter</a:t>
            </a:r>
            <a:endParaRPr sz="800" dirty="0">
              <a:latin typeface="Arial"/>
              <a:cs typeface="Arial"/>
            </a:endParaRPr>
          </a:p>
        </p:txBody>
      </p:sp>
      <p:sp>
        <p:nvSpPr>
          <p:cNvPr id="9" name="object 5">
            <a:extLst>
              <a:ext uri="{FF2B5EF4-FFF2-40B4-BE49-F238E27FC236}">
                <a16:creationId xmlns:a16="http://schemas.microsoft.com/office/drawing/2014/main" id="{A64700E3-F485-FF30-BB8B-23AD1463271C}"/>
              </a:ext>
            </a:extLst>
          </p:cNvPr>
          <p:cNvSpPr txBox="1"/>
          <p:nvPr/>
        </p:nvSpPr>
        <p:spPr>
          <a:xfrm>
            <a:off x="0" y="2782331"/>
            <a:ext cx="6096000" cy="278731"/>
          </a:xfrm>
          <a:prstGeom prst="rect">
            <a:avLst/>
          </a:prstGeom>
        </p:spPr>
        <p:txBody>
          <a:bodyPr vert="horz" wrap="square" lIns="0" tIns="17145" rIns="0" bIns="0" rtlCol="0">
            <a:spAutoFit/>
          </a:bodyPr>
          <a:lstStyle/>
          <a:p>
            <a:pPr marL="12700" marR="5080">
              <a:lnSpc>
                <a:spcPts val="700"/>
              </a:lnSpc>
              <a:spcBef>
                <a:spcPts val="135"/>
              </a:spcBef>
            </a:pPr>
            <a:r>
              <a:rPr lang="en-US" sz="500" b="1" dirty="0">
                <a:latin typeface="Arial"/>
                <a:cs typeface="Arial"/>
              </a:rPr>
              <a:t>Notes: </a:t>
            </a:r>
            <a:r>
              <a:rPr lang="en-US" sz="500" dirty="0">
                <a:latin typeface="Arial"/>
                <a:cs typeface="Arial"/>
              </a:rPr>
              <a:t>These panels show the results from estimating Equation 9 across different subsets of the data set. In this case, with observations from each quarter of the calendar year. All coefficients correspond to the 2SLS specification with controls, state and quarter-by-year fixed effects. All the dependent, independent, and instrumental variables are expressed as a percentage of each state’s average discretionary revenues (DR) from 2009-2016. Time FE = Quarter-Year FE. Standard errors clustered by state. Significance level: +p &lt; 0.10, *p &lt; 0.05 , ** p &lt; 0.01 , *** p &lt; 0.001</a:t>
            </a:r>
          </a:p>
        </p:txBody>
      </p:sp>
      <p:sp>
        <p:nvSpPr>
          <p:cNvPr id="2" name="TextBox 1">
            <a:extLst>
              <a:ext uri="{FF2B5EF4-FFF2-40B4-BE49-F238E27FC236}">
                <a16:creationId xmlns:a16="http://schemas.microsoft.com/office/drawing/2014/main" id="{8ECE5494-56C8-337F-FBDB-2C7CD7B649E4}"/>
              </a:ext>
            </a:extLst>
          </p:cNvPr>
          <p:cNvSpPr txBox="1"/>
          <p:nvPr/>
        </p:nvSpPr>
        <p:spPr>
          <a:xfrm>
            <a:off x="-21895" y="49931"/>
            <a:ext cx="6200651" cy="307777"/>
          </a:xfrm>
          <a:prstGeom prst="rect">
            <a:avLst/>
          </a:prstGeom>
          <a:noFill/>
        </p:spPr>
        <p:txBody>
          <a:bodyPr wrap="square">
            <a:spAutoFit/>
          </a:bodyPr>
          <a:lstStyle/>
          <a:p>
            <a:pPr marL="50801" algn="l">
              <a:spcBef>
                <a:spcPts val="95"/>
              </a:spcBef>
              <a:tabLst>
                <a:tab pos="167640" algn="l"/>
              </a:tabLst>
            </a:pPr>
            <a:r>
              <a:rPr lang="en-US" sz="1400" b="1" dirty="0">
                <a:solidFill>
                  <a:srgbClr val="690204"/>
                </a:solidFill>
                <a:latin typeface="Arial" panose="020B0604020202020204" pitchFamily="34" charset="0"/>
                <a:cs typeface="Arial" panose="020B0604020202020204" pitchFamily="34" charset="0"/>
              </a:rPr>
              <a:t>Temporal Heterogeneity and Anticipation Effects </a:t>
            </a:r>
          </a:p>
        </p:txBody>
      </p:sp>
      <p:graphicFrame>
        <p:nvGraphicFramePr>
          <p:cNvPr id="7" name="Table 6">
            <a:extLst>
              <a:ext uri="{FF2B5EF4-FFF2-40B4-BE49-F238E27FC236}">
                <a16:creationId xmlns:a16="http://schemas.microsoft.com/office/drawing/2014/main" id="{ADFA1C7E-9A35-885B-605F-753115011D7E}"/>
              </a:ext>
            </a:extLst>
          </p:cNvPr>
          <p:cNvGraphicFramePr>
            <a:graphicFrameLocks noGrp="1"/>
          </p:cNvGraphicFramePr>
          <p:nvPr/>
        </p:nvGraphicFramePr>
        <p:xfrm>
          <a:off x="28575" y="739775"/>
          <a:ext cx="3429000" cy="1810833"/>
        </p:xfrm>
        <a:graphic>
          <a:graphicData uri="http://schemas.openxmlformats.org/drawingml/2006/table">
            <a:tbl>
              <a:tblPr firstRow="1" firstCol="1" lastRow="1" lastCol="1" bandRow="1" bandCol="1"/>
              <a:tblGrid>
                <a:gridCol w="1524000">
                  <a:extLst>
                    <a:ext uri="{9D8B030D-6E8A-4147-A177-3AD203B41FA5}">
                      <a16:colId xmlns:a16="http://schemas.microsoft.com/office/drawing/2014/main" val="550967585"/>
                    </a:ext>
                  </a:extLst>
                </a:gridCol>
                <a:gridCol w="476250">
                  <a:extLst>
                    <a:ext uri="{9D8B030D-6E8A-4147-A177-3AD203B41FA5}">
                      <a16:colId xmlns:a16="http://schemas.microsoft.com/office/drawing/2014/main" val="2931510787"/>
                    </a:ext>
                  </a:extLst>
                </a:gridCol>
                <a:gridCol w="476250">
                  <a:extLst>
                    <a:ext uri="{9D8B030D-6E8A-4147-A177-3AD203B41FA5}">
                      <a16:colId xmlns:a16="http://schemas.microsoft.com/office/drawing/2014/main" val="355887156"/>
                    </a:ext>
                  </a:extLst>
                </a:gridCol>
                <a:gridCol w="476250">
                  <a:extLst>
                    <a:ext uri="{9D8B030D-6E8A-4147-A177-3AD203B41FA5}">
                      <a16:colId xmlns:a16="http://schemas.microsoft.com/office/drawing/2014/main" val="2123491343"/>
                    </a:ext>
                  </a:extLst>
                </a:gridCol>
                <a:gridCol w="476250">
                  <a:extLst>
                    <a:ext uri="{9D8B030D-6E8A-4147-A177-3AD203B41FA5}">
                      <a16:colId xmlns:a16="http://schemas.microsoft.com/office/drawing/2014/main" val="2479089541"/>
                    </a:ext>
                  </a:extLst>
                </a:gridCol>
              </a:tblGrid>
              <a:tr h="170791">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35" marR="1270" algn="ctr">
                        <a:lnSpc>
                          <a:spcPts val="1055"/>
                        </a:lnSpc>
                        <a:spcBef>
                          <a:spcPts val="0"/>
                        </a:spcBef>
                        <a:spcAft>
                          <a:spcPts val="0"/>
                        </a:spcAft>
                      </a:pPr>
                      <a:r>
                        <a:rPr lang="en-US" sz="900" spc="-25" dirty="0">
                          <a:effectLst/>
                          <a:latin typeface="Cambria" panose="02040503050406030204" pitchFamily="18" charset="0"/>
                          <a:ea typeface="Cambria" panose="02040503050406030204" pitchFamily="18" charset="0"/>
                          <a:cs typeface="Cambria" panose="02040503050406030204" pitchFamily="18" charset="0"/>
                        </a:rPr>
                        <a:t>Q1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905" marR="1905" algn="ctr">
                        <a:lnSpc>
                          <a:spcPts val="105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Q2</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905" marR="1905" algn="ctr">
                        <a:lnSpc>
                          <a:spcPts val="105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Q3</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540" marR="2540" algn="ctr">
                        <a:lnSpc>
                          <a:spcPts val="105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Q4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38639711"/>
                  </a:ext>
                </a:extLst>
              </a:tr>
              <a:tr h="190182">
                <a:tc>
                  <a:txBody>
                    <a:bodyPr/>
                    <a:lstStyle/>
                    <a:p>
                      <a:pPr marL="75565" marR="0" algn="l">
                        <a:lnSpc>
                          <a:spcPts val="1140"/>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Cash</a:t>
                      </a:r>
                      <a:r>
                        <a:rPr lang="en-US" sz="900" spc="130" dirty="0">
                          <a:effectLst/>
                          <a:latin typeface="Cambria" panose="02040503050406030204" pitchFamily="18" charset="0"/>
                          <a:ea typeface="Cambria" panose="02040503050406030204" pitchFamily="18" charset="0"/>
                          <a:cs typeface="Cambria" panose="02040503050406030204" pitchFamily="18" charset="0"/>
                        </a:rPr>
                        <a:t> </a:t>
                      </a:r>
                      <a:r>
                        <a:rPr lang="en-US" sz="900" dirty="0">
                          <a:effectLst/>
                          <a:latin typeface="Cambria" panose="02040503050406030204" pitchFamily="18" charset="0"/>
                          <a:ea typeface="Cambria" panose="02040503050406030204" pitchFamily="18" charset="0"/>
                          <a:cs typeface="Cambria" panose="02040503050406030204" pitchFamily="18" charset="0"/>
                        </a:rPr>
                        <a:t>Reserves</a:t>
                      </a:r>
                      <a:r>
                        <a:rPr lang="en-US" sz="900" spc="130" dirty="0">
                          <a:effectLst/>
                          <a:latin typeface="Cambria" panose="02040503050406030204" pitchFamily="18" charset="0"/>
                          <a:ea typeface="Cambria" panose="02040503050406030204" pitchFamily="18" charset="0"/>
                          <a:cs typeface="Cambria" panose="02040503050406030204" pitchFamily="18" charset="0"/>
                        </a:rPr>
                        <a:t> </a:t>
                      </a:r>
                      <a:r>
                        <a:rPr lang="en-US" sz="900" dirty="0">
                          <a:effectLst/>
                          <a:latin typeface="Cambria" panose="02040503050406030204" pitchFamily="18" charset="0"/>
                          <a:ea typeface="Cambria" panose="02040503050406030204" pitchFamily="18" charset="0"/>
                          <a:cs typeface="Cambria" panose="02040503050406030204" pitchFamily="18" charset="0"/>
                        </a:rPr>
                        <a:t>(%</a:t>
                      </a:r>
                      <a:r>
                        <a:rPr lang="en-US" sz="900" spc="135" dirty="0">
                          <a:effectLst/>
                          <a:latin typeface="Cambria" panose="02040503050406030204" pitchFamily="18" charset="0"/>
                          <a:ea typeface="Cambria" panose="02040503050406030204" pitchFamily="18" charset="0"/>
                          <a:cs typeface="Cambria" panose="02040503050406030204" pitchFamily="18" charset="0"/>
                        </a:rPr>
                        <a:t> </a:t>
                      </a:r>
                      <a:r>
                        <a:rPr lang="en-US" sz="900" dirty="0">
                          <a:effectLst/>
                          <a:latin typeface="Cambria" panose="02040503050406030204" pitchFamily="18" charset="0"/>
                          <a:ea typeface="Cambria" panose="02040503050406030204" pitchFamily="18" charset="0"/>
                          <a:cs typeface="Cambria" panose="02040503050406030204" pitchFamily="18" charset="0"/>
                        </a:rPr>
                        <a:t>DR)</a:t>
                      </a:r>
                      <a:r>
                        <a:rPr lang="en-US" sz="900" spc="130" dirty="0">
                          <a:effectLst/>
                          <a:latin typeface="Cambria" panose="02040503050406030204" pitchFamily="18" charset="0"/>
                          <a:ea typeface="Cambria" panose="02040503050406030204" pitchFamily="18" charset="0"/>
                          <a:cs typeface="Cambria" panose="02040503050406030204" pitchFamily="18" charset="0"/>
                        </a:rPr>
                        <a:t> </a:t>
                      </a:r>
                      <a:r>
                        <a:rPr lang="en-US" sz="900" i="1" spc="-25" dirty="0" err="1">
                          <a:effectLst/>
                          <a:latin typeface="Georgia" panose="02040502050405020303" pitchFamily="18" charset="0"/>
                          <a:ea typeface="Cambria" panose="02040503050406030204" pitchFamily="18" charset="0"/>
                          <a:cs typeface="Cambria" panose="02040503050406030204" pitchFamily="18" charset="0"/>
                        </a:rPr>
                        <a:t>δ</a:t>
                      </a:r>
                      <a:r>
                        <a:rPr lang="en-US" sz="900" spc="-25" dirty="0">
                          <a:effectLst/>
                          <a:latin typeface="Tahoma" panose="020B0604030504040204" pitchFamily="34" charset="0"/>
                          <a:ea typeface="Cambria" panose="02040503050406030204" pitchFamily="18" charset="0"/>
                          <a:cs typeface="Cambria" panose="02040503050406030204" pitchFamily="18" charset="0"/>
                        </a:rPr>
                        <a:t>ˆ</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635" marR="1270" algn="ctr">
                        <a:lnSpc>
                          <a:spcPts val="1140"/>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0.120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1905" marR="1905" algn="ctr">
                        <a:lnSpc>
                          <a:spcPts val="1140"/>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0.064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1905" marR="1905" algn="ctr">
                        <a:lnSpc>
                          <a:spcPts val="1140"/>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0.489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2540" algn="ctr">
                        <a:lnSpc>
                          <a:spcPts val="1140"/>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0.519+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tx2">
                        <a:lumMod val="20000"/>
                        <a:lumOff val="80000"/>
                      </a:schemeClr>
                    </a:solidFill>
                  </a:tcPr>
                </a:tc>
                <a:extLst>
                  <a:ext uri="{0D108BD9-81ED-4DB2-BD59-A6C34878D82A}">
                    <a16:rowId xmlns:a16="http://schemas.microsoft.com/office/drawing/2014/main" val="2474955531"/>
                  </a:ext>
                </a:extLst>
              </a:tr>
              <a:tr h="181233">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270" algn="ctr">
                        <a:lnSpc>
                          <a:spcPts val="111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(0.182)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(0.103)</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(0.471)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1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(0.305)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759312965"/>
                  </a:ext>
                </a:extLst>
              </a:tr>
              <a:tr h="192420">
                <a:tc>
                  <a:txBody>
                    <a:bodyPr/>
                    <a:lstStyle/>
                    <a:p>
                      <a:pPr marL="75565" marR="0" algn="l">
                        <a:lnSpc>
                          <a:spcPts val="119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First</a:t>
                      </a:r>
                      <a:r>
                        <a:rPr lang="en-US" sz="900" spc="3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Stage:</a:t>
                      </a:r>
                      <a:r>
                        <a:rPr lang="en-US" sz="900" spc="12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Timing</a:t>
                      </a:r>
                      <a:r>
                        <a:rPr lang="en-US" sz="900" spc="3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Error</a:t>
                      </a:r>
                      <a:r>
                        <a:rPr lang="en-US" sz="900" spc="35">
                          <a:effectLst/>
                          <a:latin typeface="Cambria" panose="02040503050406030204" pitchFamily="18" charset="0"/>
                          <a:ea typeface="Cambria" panose="02040503050406030204" pitchFamily="18" charset="0"/>
                          <a:cs typeface="Cambria" panose="02040503050406030204" pitchFamily="18" charset="0"/>
                        </a:rPr>
                        <a:t> </a:t>
                      </a:r>
                      <a:r>
                        <a:rPr lang="en-US" sz="900" i="1" spc="-25">
                          <a:effectLst/>
                          <a:latin typeface="Georgia" panose="02040502050405020303" pitchFamily="18" charset="0"/>
                          <a:ea typeface="Cambria" panose="02040503050406030204" pitchFamily="18" charset="0"/>
                          <a:cs typeface="Cambria" panose="02040503050406030204" pitchFamily="18" charset="0"/>
                        </a:rPr>
                        <a:t>β</a:t>
                      </a:r>
                      <a:r>
                        <a:rPr lang="en-US" sz="900" spc="-25">
                          <a:effectLst/>
                          <a:latin typeface="Tahoma" panose="020B0604030504040204" pitchFamily="34" charset="0"/>
                          <a:ea typeface="Cambria" panose="02040503050406030204" pitchFamily="18" charset="0"/>
                          <a:cs typeface="Cambria" panose="02040503050406030204" pitchFamily="18" charset="0"/>
                        </a:rPr>
                        <a:t>ˆ</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270" algn="ctr">
                        <a:lnSpc>
                          <a:spcPts val="1140"/>
                        </a:lnSpc>
                        <a:spcBef>
                          <a:spcPts val="5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1.377+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1.296**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tc>
                  <a:txBody>
                    <a:bodyPr/>
                    <a:lstStyle/>
                    <a:p>
                      <a:pPr marL="1905" marR="1905" algn="ctr">
                        <a:lnSpc>
                          <a:spcPts val="1140"/>
                        </a:lnSpc>
                        <a:spcBef>
                          <a:spcPts val="5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1.827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2.737*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431778290"/>
                  </a:ext>
                </a:extLst>
              </a:tr>
              <a:tr h="178249">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27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(0.693)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(0.464)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tc>
                  <a:txBody>
                    <a:bodyPr/>
                    <a:lstStyle/>
                    <a:p>
                      <a:pPr marL="1905" marR="190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(1.156)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(1.014)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65575588"/>
                  </a:ext>
                </a:extLst>
              </a:tr>
              <a:tr h="178249">
                <a:tc>
                  <a:txBody>
                    <a:bodyPr/>
                    <a:lstStyle/>
                    <a:p>
                      <a:pPr marL="75565" marR="0" algn="l">
                        <a:lnSpc>
                          <a:spcPts val="112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Cragg-Donald</a:t>
                      </a:r>
                      <a:r>
                        <a:rPr lang="en-US" sz="900" spc="-1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F-</a:t>
                      </a:r>
                      <a:r>
                        <a:rPr lang="en-US" sz="900" spc="-10">
                          <a:effectLst/>
                          <a:latin typeface="Cambria" panose="02040503050406030204" pitchFamily="18" charset="0"/>
                          <a:ea typeface="Cambria" panose="02040503050406030204" pitchFamily="18" charset="0"/>
                          <a:cs typeface="Cambria" panose="02040503050406030204" pitchFamily="18" charset="0"/>
                        </a:rPr>
                        <a:t>Statistic</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270" marR="635" algn="ctr">
                        <a:lnSpc>
                          <a:spcPts val="11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3.5495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0" algn="ctr">
                        <a:lnSpc>
                          <a:spcPts val="11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11.3331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2540" marR="635" algn="ctr">
                        <a:lnSpc>
                          <a:spcPts val="11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1.8524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3175" marR="635" algn="ctr">
                        <a:lnSpc>
                          <a:spcPts val="1125"/>
                        </a:lnSpc>
                        <a:spcBef>
                          <a:spcPts val="0"/>
                        </a:spcBef>
                        <a:spcAft>
                          <a:spcPts val="0"/>
                        </a:spcAft>
                      </a:pPr>
                      <a:r>
                        <a:rPr lang="en-US" sz="900" spc="-20" dirty="0">
                          <a:effectLst/>
                          <a:latin typeface="Cambria" panose="02040503050406030204" pitchFamily="18" charset="0"/>
                          <a:ea typeface="Cambria" panose="02040503050406030204" pitchFamily="18" charset="0"/>
                          <a:cs typeface="Cambria" panose="02040503050406030204" pitchFamily="18" charset="0"/>
                        </a:rPr>
                        <a:t>6.33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987396892"/>
                  </a:ext>
                </a:extLst>
              </a:tr>
              <a:tr h="176012">
                <a:tc>
                  <a:txBody>
                    <a:bodyPr/>
                    <a:lstStyle/>
                    <a:p>
                      <a:pPr marL="75565" marR="0" algn="l">
                        <a:lnSpc>
                          <a:spcPts val="102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Short-Term</a:t>
                      </a:r>
                      <a:r>
                        <a:rPr lang="en-US" sz="900" spc="145">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Debt</a:t>
                      </a:r>
                      <a:r>
                        <a:rPr lang="en-US" sz="900" spc="150">
                          <a:effectLst/>
                          <a:latin typeface="Cambria" panose="02040503050406030204" pitchFamily="18" charset="0"/>
                          <a:ea typeface="Cambria" panose="02040503050406030204" pitchFamily="18" charset="0"/>
                          <a:cs typeface="Cambria" panose="02040503050406030204" pitchFamily="18" charset="0"/>
                        </a:rPr>
                        <a:t> </a:t>
                      </a:r>
                      <a:r>
                        <a:rPr lang="en-US" sz="900" spc="-10">
                          <a:effectLst/>
                          <a:latin typeface="Cambria" panose="02040503050406030204" pitchFamily="18" charset="0"/>
                          <a:ea typeface="Cambria" panose="02040503050406030204" pitchFamily="18" charset="0"/>
                          <a:cs typeface="Cambria" panose="02040503050406030204" pitchFamily="18" charset="0"/>
                        </a:rPr>
                        <a:t>(Mean)</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635" marR="635"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0.0569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tc>
                  <a:txBody>
                    <a:bodyPr/>
                    <a:lstStyle/>
                    <a:p>
                      <a:pPr marL="1905" marR="1905"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0.0422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tc>
                  <a:txBody>
                    <a:bodyPr/>
                    <a:lstStyle/>
                    <a:p>
                      <a:pPr marL="1905" marR="1905"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0.0343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tc>
                  <a:txBody>
                    <a:bodyPr/>
                    <a:lstStyle/>
                    <a:p>
                      <a:pPr marL="2540" marR="2540"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0.0746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extLst>
                  <a:ext uri="{0D108BD9-81ED-4DB2-BD59-A6C34878D82A}">
                    <a16:rowId xmlns:a16="http://schemas.microsoft.com/office/drawing/2014/main" val="1173741764"/>
                  </a:ext>
                </a:extLst>
              </a:tr>
              <a:tr h="178249">
                <a:tc>
                  <a:txBody>
                    <a:bodyPr/>
                    <a:lstStyle/>
                    <a:p>
                      <a:pPr marL="75565" marR="0" algn="l">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Short-Term</a:t>
                      </a:r>
                      <a:r>
                        <a:rPr lang="en-US" sz="900" spc="30">
                          <a:effectLst/>
                          <a:latin typeface="Cambria" panose="02040503050406030204" pitchFamily="18" charset="0"/>
                          <a:ea typeface="Cambria" panose="02040503050406030204" pitchFamily="18" charset="0"/>
                          <a:cs typeface="Cambria" panose="02040503050406030204" pitchFamily="18" charset="0"/>
                        </a:rPr>
                        <a:t> </a:t>
                      </a:r>
                      <a:r>
                        <a:rPr lang="en-US" sz="900" spc="-10">
                          <a:effectLst/>
                          <a:latin typeface="Cambria" panose="02040503050406030204" pitchFamily="18" charset="0"/>
                          <a:ea typeface="Cambria" panose="02040503050406030204" pitchFamily="18" charset="0"/>
                          <a:cs typeface="Cambria" panose="02040503050406030204" pitchFamily="18" charset="0"/>
                        </a:rPr>
                        <a:t>Debt</a:t>
                      </a:r>
                      <a:r>
                        <a:rPr lang="en-US" sz="900" spc="30">
                          <a:effectLst/>
                          <a:latin typeface="Cambria" panose="02040503050406030204" pitchFamily="18" charset="0"/>
                          <a:ea typeface="Cambria" panose="02040503050406030204" pitchFamily="18" charset="0"/>
                          <a:cs typeface="Cambria" panose="02040503050406030204" pitchFamily="18" charset="0"/>
                        </a:rPr>
                        <a:t> </a:t>
                      </a:r>
                      <a:r>
                        <a:rPr lang="en-US" sz="900" spc="-20">
                          <a:effectLst/>
                          <a:latin typeface="Cambria" panose="02040503050406030204" pitchFamily="18" charset="0"/>
                          <a:ea typeface="Cambria" panose="02040503050406030204" pitchFamily="18" charset="0"/>
                          <a:cs typeface="Cambria" panose="02040503050406030204" pitchFamily="18" charset="0"/>
                        </a:rPr>
                        <a:t>(SD)</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0.0605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0.0552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0.049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0.0787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976316045"/>
                  </a:ext>
                </a:extLst>
              </a:tr>
              <a:tr h="178249">
                <a:tc>
                  <a:txBody>
                    <a:bodyPr/>
                    <a:lstStyle/>
                    <a:p>
                      <a:pPr marL="75565" marR="0" algn="l">
                        <a:lnSpc>
                          <a:spcPts val="109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Cash</a:t>
                      </a:r>
                      <a:r>
                        <a:rPr lang="en-US" sz="900" spc="8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Reserves</a:t>
                      </a:r>
                      <a:r>
                        <a:rPr lang="en-US" sz="900" spc="85">
                          <a:effectLst/>
                          <a:latin typeface="Cambria" panose="02040503050406030204" pitchFamily="18" charset="0"/>
                          <a:ea typeface="Cambria" panose="02040503050406030204" pitchFamily="18" charset="0"/>
                          <a:cs typeface="Cambria" panose="02040503050406030204" pitchFamily="18" charset="0"/>
                        </a:rPr>
                        <a:t> </a:t>
                      </a:r>
                      <a:r>
                        <a:rPr lang="en-US" sz="900" spc="-20">
                          <a:effectLst/>
                          <a:latin typeface="Cambria" panose="02040503050406030204" pitchFamily="18" charset="0"/>
                          <a:ea typeface="Cambria" panose="02040503050406030204" pitchFamily="18" charset="0"/>
                          <a:cs typeface="Cambria" panose="02040503050406030204" pitchFamily="18" charset="0"/>
                        </a:rPr>
                        <a:t>(SD)</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0.141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0.1625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0.1674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0.1292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168981673"/>
                  </a:ext>
                </a:extLst>
              </a:tr>
              <a:tr h="187199">
                <a:tc>
                  <a:txBody>
                    <a:bodyPr/>
                    <a:lstStyle/>
                    <a:p>
                      <a:pPr marL="75565" marR="0" algn="l">
                        <a:lnSpc>
                          <a:spcPts val="1125"/>
                        </a:lnSpc>
                        <a:spcBef>
                          <a:spcPts val="0"/>
                        </a:spcBef>
                        <a:spcAft>
                          <a:spcPts val="0"/>
                        </a:spcAft>
                      </a:pPr>
                      <a:r>
                        <a:rPr lang="en-US" sz="900" spc="-10" dirty="0" err="1">
                          <a:effectLst/>
                          <a:latin typeface="Cambria" panose="02040503050406030204" pitchFamily="18" charset="0"/>
                          <a:ea typeface="Cambria" panose="02040503050406030204" pitchFamily="18" charset="0"/>
                          <a:cs typeface="Cambria" panose="02040503050406030204" pitchFamily="18" charset="0"/>
                        </a:rPr>
                        <a:t>Num.Obs</a:t>
                      </a:r>
                      <a:r>
                        <a:rPr lang="en-US" sz="900" spc="-10" dirty="0">
                          <a:effectLst/>
                          <a:latin typeface="Cambria" panose="02040503050406030204" pitchFamily="18" charset="0"/>
                          <a:ea typeface="Cambria" panose="02040503050406030204" pitchFamily="18" charset="0"/>
                          <a:cs typeface="Cambria" panose="02040503050406030204" pitchFamily="18" charset="0"/>
                        </a:rPr>
                        <a:t>.</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635" marR="635" algn="ctr">
                        <a:lnSpc>
                          <a:spcPts val="11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150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1905" algn="ctr">
                        <a:lnSpc>
                          <a:spcPts val="11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150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2540" algn="ctr">
                        <a:lnSpc>
                          <a:spcPts val="1125"/>
                        </a:lnSpc>
                        <a:spcBef>
                          <a:spcPts val="0"/>
                        </a:spcBef>
                        <a:spcAft>
                          <a:spcPts val="0"/>
                        </a:spcAft>
                      </a:pPr>
                      <a:r>
                        <a:rPr lang="en-US" sz="900" spc="-25" dirty="0">
                          <a:effectLst/>
                          <a:latin typeface="Cambria" panose="02040503050406030204" pitchFamily="18" charset="0"/>
                          <a:ea typeface="Cambria" panose="02040503050406030204" pitchFamily="18" charset="0"/>
                          <a:cs typeface="Cambria" panose="02040503050406030204" pitchFamily="18" charset="0"/>
                        </a:rPr>
                        <a:t>149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900" spc="-25" dirty="0">
                          <a:effectLst/>
                          <a:latin typeface="Cambria" panose="02040503050406030204" pitchFamily="18" charset="0"/>
                          <a:ea typeface="Cambria" panose="02040503050406030204" pitchFamily="18" charset="0"/>
                          <a:cs typeface="Cambria" panose="02040503050406030204" pitchFamily="18" charset="0"/>
                        </a:rPr>
                        <a:t>148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48306453"/>
                  </a:ext>
                </a:extLst>
              </a:tr>
            </a:tbl>
          </a:graphicData>
        </a:graphic>
      </p:graphicFrame>
      <mc:AlternateContent xmlns:mc="http://schemas.openxmlformats.org/markup-compatibility/2006" xmlns:a14="http://schemas.microsoft.com/office/drawing/2010/main">
        <mc:Choice Requires="a14">
          <p:sp>
            <p:nvSpPr>
              <p:cNvPr id="4" name="object 3">
                <a:extLst>
                  <a:ext uri="{FF2B5EF4-FFF2-40B4-BE49-F238E27FC236}">
                    <a16:creationId xmlns:a16="http://schemas.microsoft.com/office/drawing/2014/main" id="{7ACEEFF2-3A38-12CE-B4F3-EEB913488FA8}"/>
                  </a:ext>
                </a:extLst>
              </p:cNvPr>
              <p:cNvSpPr txBox="1"/>
              <p:nvPr/>
            </p:nvSpPr>
            <p:spPr>
              <a:xfrm>
                <a:off x="3457575" y="636741"/>
                <a:ext cx="2658959" cy="2016899"/>
              </a:xfrm>
              <a:prstGeom prst="rect">
                <a:avLst/>
              </a:prstGeom>
            </p:spPr>
            <p:txBody>
              <a:bodyPr vert="horz" wrap="square" lIns="0" tIns="12065" rIns="0" bIns="0" rtlCol="0">
                <a:spAutoFit/>
              </a:bodyPr>
              <a:lstStyle/>
              <a:p>
                <a:pPr marL="167640" marR="30480" indent="-117475">
                  <a:lnSpc>
                    <a:spcPct val="101000"/>
                  </a:lnSpc>
                  <a:spcBef>
                    <a:spcPts val="600"/>
                  </a:spcBef>
                  <a:spcAft>
                    <a:spcPts val="600"/>
                  </a:spcAft>
                  <a:buFont typeface="Arial"/>
                  <a:buChar char="•"/>
                  <a:tabLst>
                    <a:tab pos="167640" algn="l"/>
                  </a:tabLst>
                </a:pPr>
                <a:r>
                  <a:rPr lang="en-US" sz="1000" b="1" dirty="0">
                    <a:solidFill>
                      <a:srgbClr val="990000"/>
                    </a:solidFill>
                    <a:latin typeface="Arial" panose="020B0604020202020204" pitchFamily="34" charset="0"/>
                    <a:cs typeface="Arial" panose="020B0604020202020204" pitchFamily="34" charset="0"/>
                  </a:rPr>
                  <a:t>Descriptive Stats: </a:t>
                </a:r>
                <a:r>
                  <a:rPr lang="en-US" sz="1000" dirty="0">
                    <a:solidFill>
                      <a:srgbClr val="990000"/>
                    </a:solidFill>
                    <a:latin typeface="Arial" panose="020B0604020202020204" pitchFamily="34" charset="0"/>
                    <a:cs typeface="Arial" panose="020B0604020202020204" pitchFamily="34" charset="0"/>
                  </a:rPr>
                  <a:t>Debt stocks increase closer to the end of the fiscal year. </a:t>
                </a:r>
              </a:p>
              <a:p>
                <a:pPr marL="167640" marR="30480" indent="-117475">
                  <a:lnSpc>
                    <a:spcPct val="101000"/>
                  </a:lnSpc>
                  <a:spcBef>
                    <a:spcPts val="600"/>
                  </a:spcBef>
                  <a:spcAft>
                    <a:spcPts val="600"/>
                  </a:spcAft>
                  <a:buFont typeface="Arial"/>
                  <a:buChar char="•"/>
                  <a:tabLst>
                    <a:tab pos="167640" algn="l"/>
                  </a:tabLst>
                </a:pPr>
                <a:r>
                  <a:rPr lang="en-US" sz="1000" b="1" dirty="0">
                    <a:solidFill>
                      <a:srgbClr val="990000"/>
                    </a:solidFill>
                    <a:latin typeface="Arial" panose="020B0604020202020204" pitchFamily="34" charset="0"/>
                    <a:cs typeface="Arial" panose="020B0604020202020204" pitchFamily="34" charset="0"/>
                  </a:rPr>
                  <a:t>First Stage: </a:t>
                </a:r>
                <a:r>
                  <a:rPr lang="en-US" sz="1000" dirty="0">
                    <a:solidFill>
                      <a:srgbClr val="990000"/>
                    </a:solidFill>
                    <a:latin typeface="Arial" panose="020B0604020202020204" pitchFamily="34" charset="0"/>
                    <a:cs typeface="Arial" panose="020B0604020202020204" pitchFamily="34" charset="0"/>
                  </a:rPr>
                  <a:t>FGP Timing errors have more predictive power in Q2 and Q4</a:t>
                </a:r>
              </a:p>
              <a:p>
                <a:pPr marL="167640" marR="30480" indent="-117475">
                  <a:lnSpc>
                    <a:spcPct val="101000"/>
                  </a:lnSpc>
                  <a:spcBef>
                    <a:spcPts val="600"/>
                  </a:spcBef>
                  <a:spcAft>
                    <a:spcPts val="600"/>
                  </a:spcAft>
                  <a:buFont typeface="Arial"/>
                  <a:buChar char="•"/>
                  <a:tabLst>
                    <a:tab pos="167640" algn="l"/>
                  </a:tabLst>
                </a:pPr>
                <a:r>
                  <a:rPr lang="en-US" sz="1000" dirty="0">
                    <a:solidFill>
                      <a:srgbClr val="990000"/>
                    </a:solidFill>
                    <a:latin typeface="Arial" panose="020B0604020202020204" pitchFamily="34" charset="0"/>
                    <a:cs typeface="Arial" panose="020B0604020202020204" pitchFamily="34" charset="0"/>
                  </a:rPr>
                  <a:t>Only estimates for Q4 are significant (10%). </a:t>
                </a:r>
              </a:p>
              <a:p>
                <a:pPr marL="167640" marR="30480" indent="-117475">
                  <a:lnSpc>
                    <a:spcPct val="101000"/>
                  </a:lnSpc>
                  <a:spcBef>
                    <a:spcPts val="600"/>
                  </a:spcBef>
                  <a:spcAft>
                    <a:spcPts val="600"/>
                  </a:spcAft>
                  <a:buFont typeface="Arial"/>
                  <a:buChar char="•"/>
                  <a:tabLst>
                    <a:tab pos="167640" algn="l"/>
                  </a:tabLst>
                </a:pPr>
                <a:r>
                  <a:rPr lang="en-US" sz="1000" b="1" dirty="0">
                    <a:solidFill>
                      <a:srgbClr val="990000"/>
                    </a:solidFill>
                    <a:latin typeface="Arial" panose="020B0604020202020204" pitchFamily="34" charset="0"/>
                    <a:cs typeface="Arial" panose="020B0604020202020204" pitchFamily="34" charset="0"/>
                  </a:rPr>
                  <a:t>Q4: </a:t>
                </a:r>
                <a:r>
                  <a:rPr lang="en-US" sz="1000" b="1" spc="-45" dirty="0">
                    <a:solidFill>
                      <a:srgbClr val="990000"/>
                    </a:solidFill>
                    <a:latin typeface="Arial"/>
                    <a:cs typeface="Arial"/>
                  </a:rPr>
                  <a:t>⬆️ </a:t>
                </a:r>
                <a:r>
                  <a:rPr lang="en-US" sz="1000" spc="-45" dirty="0">
                    <a:solidFill>
                      <a:srgbClr val="990000"/>
                    </a:solidFill>
                    <a:latin typeface="Arial"/>
                    <a:cs typeface="Arial"/>
                  </a:rPr>
                  <a:t>6.7</a:t>
                </a:r>
                <a:r>
                  <a:rPr lang="en-US" sz="1000" spc="-45" dirty="0">
                    <a:solidFill>
                      <a:srgbClr val="990000"/>
                    </a:solidFill>
                    <a:latin typeface="Arial" panose="020B0604020202020204" pitchFamily="34" charset="0"/>
                    <a:cs typeface="Arial" panose="020B0604020202020204" pitchFamily="34" charset="0"/>
                  </a:rPr>
                  <a:t>% DR. </a:t>
                </a:r>
                <a:r>
                  <a:rPr lang="en-US" sz="1000" b="1" spc="-45" dirty="0">
                    <a:solidFill>
                      <a:srgbClr val="990000"/>
                    </a:solidFill>
                    <a:latin typeface="Arial" panose="020B0604020202020204" pitchFamily="34" charset="0"/>
                    <a:cs typeface="Arial" panose="020B0604020202020204" pitchFamily="34" charset="0"/>
                  </a:rPr>
                  <a:t>Eff Size: </a:t>
                </a:r>
                <a:r>
                  <a:rPr lang="en-US" sz="1000" spc="-45" dirty="0">
                    <a:solidFill>
                      <a:srgbClr val="990000"/>
                    </a:solidFill>
                    <a:latin typeface="Arial" panose="020B0604020202020204" pitchFamily="34" charset="0"/>
                    <a:cs typeface="Arial" panose="020B0604020202020204" pitchFamily="34" charset="0"/>
                  </a:rPr>
                  <a:t>0.85 </a:t>
                </a:r>
                <a14:m>
                  <m:oMath xmlns:m="http://schemas.openxmlformats.org/officeDocument/2006/math">
                    <m:r>
                      <a:rPr lang="en-US" sz="1000" b="0" i="1" smtClean="0">
                        <a:solidFill>
                          <a:srgbClr val="990000"/>
                        </a:solidFill>
                        <a:latin typeface="Cambria Math" panose="02040503050406030204" pitchFamily="18" charset="0"/>
                        <a:cs typeface="Arial" panose="020B0604020202020204" pitchFamily="34" charset="0"/>
                      </a:rPr>
                      <m:t>𝑆</m:t>
                    </m:r>
                    <m:sSub>
                      <m:sSubPr>
                        <m:ctrlPr>
                          <a:rPr lang="en-US" sz="1000" b="0" i="1" smtClean="0">
                            <a:solidFill>
                              <a:srgbClr val="990000"/>
                            </a:solidFill>
                            <a:latin typeface="Cambria Math" panose="02040503050406030204" pitchFamily="18" charset="0"/>
                            <a:cs typeface="Arial" panose="020B0604020202020204" pitchFamily="34" charset="0"/>
                          </a:rPr>
                        </m:ctrlPr>
                      </m:sSubPr>
                      <m:e>
                        <m:r>
                          <a:rPr lang="en-US" sz="1000" b="0" i="1" smtClean="0">
                            <a:solidFill>
                              <a:srgbClr val="990000"/>
                            </a:solidFill>
                            <a:latin typeface="Cambria Math" panose="02040503050406030204" pitchFamily="18" charset="0"/>
                            <a:cs typeface="Arial" panose="020B0604020202020204" pitchFamily="34" charset="0"/>
                          </a:rPr>
                          <m:t>𝐷</m:t>
                        </m:r>
                      </m:e>
                      <m:sub>
                        <m:r>
                          <a:rPr lang="en-US" sz="1000" b="0" i="1" smtClean="0">
                            <a:solidFill>
                              <a:srgbClr val="990000"/>
                            </a:solidFill>
                            <a:latin typeface="Cambria Math" panose="02040503050406030204" pitchFamily="18" charset="0"/>
                            <a:cs typeface="Arial" panose="020B0604020202020204" pitchFamily="34" charset="0"/>
                          </a:rPr>
                          <m:t>𝑑𝑒𝑏𝑡</m:t>
                        </m:r>
                      </m:sub>
                    </m:sSub>
                  </m:oMath>
                </a14:m>
                <a:endParaRPr lang="en-US" sz="1000" b="1" dirty="0">
                  <a:solidFill>
                    <a:srgbClr val="990000"/>
                  </a:solidFill>
                  <a:latin typeface="Arial" panose="020B0604020202020204" pitchFamily="34" charset="0"/>
                  <a:cs typeface="Arial" panose="020B0604020202020204" pitchFamily="34" charset="0"/>
                </a:endParaRPr>
              </a:p>
              <a:p>
                <a:pPr marL="167640" marR="30480" indent="-117475">
                  <a:lnSpc>
                    <a:spcPct val="101000"/>
                  </a:lnSpc>
                  <a:spcBef>
                    <a:spcPts val="600"/>
                  </a:spcBef>
                  <a:spcAft>
                    <a:spcPts val="600"/>
                  </a:spcAft>
                  <a:buFont typeface="Arial"/>
                  <a:buChar char="•"/>
                  <a:tabLst>
                    <a:tab pos="167640" algn="l"/>
                  </a:tabLst>
                </a:pPr>
                <a:r>
                  <a:rPr lang="en-US" sz="1000" b="1" dirty="0">
                    <a:solidFill>
                      <a:srgbClr val="990000"/>
                    </a:solidFill>
                    <a:latin typeface="Arial" panose="020B0604020202020204" pitchFamily="34" charset="0"/>
                    <a:cs typeface="Arial" panose="020B0604020202020204" pitchFamily="34" charset="0"/>
                  </a:rPr>
                  <a:t>Implication: </a:t>
                </a:r>
                <a:r>
                  <a:rPr lang="en-US" sz="1000" dirty="0">
                    <a:solidFill>
                      <a:srgbClr val="990000"/>
                    </a:solidFill>
                    <a:latin typeface="Arial" panose="020B0604020202020204" pitchFamily="34" charset="0"/>
                    <a:cs typeface="Arial" panose="020B0604020202020204" pitchFamily="34" charset="0"/>
                  </a:rPr>
                  <a:t>States smooth cash-flows via short-term debt and preserve cash-reserves. </a:t>
                </a:r>
                <a:endParaRPr lang="en-US" sz="1000" b="1" dirty="0">
                  <a:solidFill>
                    <a:srgbClr val="990000"/>
                  </a:solidFill>
                  <a:latin typeface="Arial" panose="020B0604020202020204" pitchFamily="34" charset="0"/>
                  <a:cs typeface="Arial" panose="020B0604020202020204" pitchFamily="34" charset="0"/>
                </a:endParaRPr>
              </a:p>
            </p:txBody>
          </p:sp>
        </mc:Choice>
        <mc:Fallback xmlns="">
          <p:sp>
            <p:nvSpPr>
              <p:cNvPr id="4" name="object 3">
                <a:extLst>
                  <a:ext uri="{FF2B5EF4-FFF2-40B4-BE49-F238E27FC236}">
                    <a16:creationId xmlns:a16="http://schemas.microsoft.com/office/drawing/2014/main" id="{7ACEEFF2-3A38-12CE-B4F3-EEB913488FA8}"/>
                  </a:ext>
                </a:extLst>
              </p:cNvPr>
              <p:cNvSpPr txBox="1">
                <a:spLocks noRot="1" noChangeAspect="1" noMove="1" noResize="1" noEditPoints="1" noAdjustHandles="1" noChangeArrowheads="1" noChangeShapeType="1" noTextEdit="1"/>
              </p:cNvSpPr>
              <p:nvPr/>
            </p:nvSpPr>
            <p:spPr>
              <a:xfrm>
                <a:off x="3457575" y="636741"/>
                <a:ext cx="2658959" cy="2016899"/>
              </a:xfrm>
              <a:prstGeom prst="rect">
                <a:avLst/>
              </a:prstGeom>
              <a:blipFill>
                <a:blip r:embed="rId2"/>
                <a:stretch>
                  <a:fillRect l="-952" t="-1250" r="-2857" b="-3125"/>
                </a:stretch>
              </a:blipFill>
            </p:spPr>
            <p:txBody>
              <a:bodyPr/>
              <a:lstStyle/>
              <a:p>
                <a:r>
                  <a:rPr lang="en-US">
                    <a:noFill/>
                  </a:rPr>
                  <a:t> </a:t>
                </a:r>
              </a:p>
            </p:txBody>
          </p:sp>
        </mc:Fallback>
      </mc:AlternateContent>
    </p:spTree>
    <p:extLst>
      <p:ext uri="{BB962C8B-B14F-4D97-AF65-F5344CB8AC3E}">
        <p14:creationId xmlns:p14="http://schemas.microsoft.com/office/powerpoint/2010/main" val="2749292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34AC8CF7-B96F-6B94-8643-A47882ADE520}"/>
              </a:ext>
            </a:extLst>
          </p:cNvPr>
          <p:cNvSpPr txBox="1"/>
          <p:nvPr/>
        </p:nvSpPr>
        <p:spPr>
          <a:xfrm>
            <a:off x="31233" y="2725590"/>
            <a:ext cx="6090684" cy="376385"/>
          </a:xfrm>
          <a:prstGeom prst="rect">
            <a:avLst/>
          </a:prstGeom>
        </p:spPr>
        <p:txBody>
          <a:bodyPr vert="horz" wrap="square" lIns="0" tIns="17145" rIns="0" bIns="0" rtlCol="0">
            <a:spAutoFit/>
          </a:bodyPr>
          <a:lstStyle/>
          <a:p>
            <a:pPr marL="12700" marR="5080">
              <a:lnSpc>
                <a:spcPts val="700"/>
              </a:lnSpc>
              <a:spcBef>
                <a:spcPts val="135"/>
              </a:spcBef>
            </a:pPr>
            <a:r>
              <a:rPr lang="en-US" sz="600" b="1" spc="-10" dirty="0">
                <a:latin typeface="Arial"/>
                <a:cs typeface="Arial"/>
              </a:rPr>
              <a:t>Notes: </a:t>
            </a:r>
            <a:r>
              <a:rPr lang="en-US" sz="600" spc="-10" dirty="0">
                <a:latin typeface="Arial"/>
                <a:cs typeface="Arial"/>
              </a:rPr>
              <a:t>The panel on the left shows the distribution of the FGP timing error for each month, across state and years. The solid line represents the mean across states by month-year. The dark-shaded area shows the percentiles between 25%-75%, as well as the area within one standard deviation form the mean, while the light-shaded areas percentiles 1% to 99% (excluding outliers) and 5%-95%. The panel on the right shows the distribution of timing errors for each state and calendar month, across year. For illustrative purposes, dashed blue lines show the interval between +/- 10% of discretionary revenues.</a:t>
            </a:r>
            <a:endParaRPr lang="en-US" sz="600" b="1" spc="-10" dirty="0">
              <a:latin typeface="Arial"/>
              <a:cs typeface="Arial"/>
            </a:endParaRPr>
          </a:p>
        </p:txBody>
      </p:sp>
      <p:sp>
        <p:nvSpPr>
          <p:cNvPr id="6" name="object 3">
            <a:extLst>
              <a:ext uri="{FF2B5EF4-FFF2-40B4-BE49-F238E27FC236}">
                <a16:creationId xmlns:a16="http://schemas.microsoft.com/office/drawing/2014/main" id="{676DE632-F4C5-7E3E-9B3B-AFF3E7B378ED}"/>
              </a:ext>
            </a:extLst>
          </p:cNvPr>
          <p:cNvSpPr txBox="1"/>
          <p:nvPr/>
        </p:nvSpPr>
        <p:spPr>
          <a:xfrm>
            <a:off x="4448175" y="471383"/>
            <a:ext cx="1728978" cy="2166619"/>
          </a:xfrm>
          <a:prstGeom prst="rect">
            <a:avLst/>
          </a:prstGeom>
        </p:spPr>
        <p:txBody>
          <a:bodyPr vert="horz" wrap="square" lIns="0" tIns="12065" rIns="0" bIns="0" rtlCol="0">
            <a:spAutoFit/>
          </a:bodyPr>
          <a:lstStyle/>
          <a:p>
            <a:pPr marL="50801">
              <a:spcBef>
                <a:spcPts val="600"/>
              </a:spcBef>
              <a:spcAft>
                <a:spcPts val="600"/>
              </a:spcAft>
              <a:tabLst>
                <a:tab pos="167640" algn="l"/>
              </a:tabLst>
            </a:pPr>
            <a:r>
              <a:rPr lang="en-US" sz="1000" b="1" spc="-45" dirty="0">
                <a:solidFill>
                  <a:srgbClr val="990000"/>
                </a:solidFill>
                <a:latin typeface="Arial"/>
                <a:cs typeface="Arial"/>
              </a:rPr>
              <a:t>Timing errors are in average: </a:t>
            </a:r>
          </a:p>
          <a:p>
            <a:pPr marL="167640" indent="-116839">
              <a:spcBef>
                <a:spcPts val="600"/>
              </a:spcBef>
              <a:spcAft>
                <a:spcPts val="600"/>
              </a:spcAft>
              <a:buFont typeface="Arial"/>
              <a:buChar char="•"/>
              <a:tabLst>
                <a:tab pos="167640" algn="l"/>
              </a:tabLst>
            </a:pPr>
            <a:r>
              <a:rPr lang="en-US" sz="1000" spc="-45" dirty="0">
                <a:solidFill>
                  <a:srgbClr val="990000"/>
                </a:solidFill>
                <a:latin typeface="Arial"/>
                <a:cs typeface="Arial"/>
              </a:rPr>
              <a:t>Positive in Jan, Feb, Apr</a:t>
            </a:r>
          </a:p>
          <a:p>
            <a:pPr marL="167640" indent="-116839">
              <a:spcBef>
                <a:spcPts val="600"/>
              </a:spcBef>
              <a:spcAft>
                <a:spcPts val="600"/>
              </a:spcAft>
              <a:buFont typeface="Arial"/>
              <a:buChar char="•"/>
              <a:tabLst>
                <a:tab pos="167640" algn="l"/>
              </a:tabLst>
            </a:pPr>
            <a:r>
              <a:rPr lang="en-US" sz="1000" spc="-45" dirty="0">
                <a:solidFill>
                  <a:srgbClr val="990000"/>
                </a:solidFill>
                <a:latin typeface="Arial"/>
                <a:cs typeface="Arial"/>
              </a:rPr>
              <a:t>Negative the rest of the year. </a:t>
            </a:r>
          </a:p>
          <a:p>
            <a:pPr marL="167640" indent="-116839">
              <a:spcBef>
                <a:spcPts val="600"/>
              </a:spcBef>
              <a:spcAft>
                <a:spcPts val="600"/>
              </a:spcAft>
              <a:buFont typeface="Arial"/>
              <a:buChar char="•"/>
              <a:tabLst>
                <a:tab pos="167640" algn="l"/>
              </a:tabLst>
            </a:pPr>
            <a:r>
              <a:rPr lang="en-US" sz="1000" spc="-45" dirty="0">
                <a:solidFill>
                  <a:srgbClr val="990000"/>
                </a:solidFill>
                <a:latin typeface="Arial"/>
                <a:cs typeface="Arial"/>
              </a:rPr>
              <a:t>Lowest in Jun. </a:t>
            </a:r>
          </a:p>
          <a:p>
            <a:pPr marL="50801">
              <a:spcBef>
                <a:spcPts val="600"/>
              </a:spcBef>
              <a:spcAft>
                <a:spcPts val="600"/>
              </a:spcAft>
              <a:tabLst>
                <a:tab pos="167640" algn="l"/>
              </a:tabLst>
            </a:pPr>
            <a:r>
              <a:rPr lang="en-US" sz="1000" b="1" spc="-45" dirty="0">
                <a:solidFill>
                  <a:srgbClr val="990000"/>
                </a:solidFill>
                <a:latin typeface="Arial"/>
                <a:cs typeface="Arial"/>
              </a:rPr>
              <a:t>No systematic variation across states within months</a:t>
            </a:r>
          </a:p>
          <a:p>
            <a:pPr marL="167640" indent="-116839">
              <a:spcBef>
                <a:spcPts val="600"/>
              </a:spcBef>
              <a:spcAft>
                <a:spcPts val="600"/>
              </a:spcAft>
              <a:buFont typeface="Arial"/>
              <a:buChar char="•"/>
              <a:tabLst>
                <a:tab pos="167640" algn="l"/>
              </a:tabLst>
            </a:pPr>
            <a:r>
              <a:rPr lang="en-US" sz="1000" spc="-45" dirty="0">
                <a:solidFill>
                  <a:srgbClr val="990000"/>
                </a:solidFill>
                <a:latin typeface="Arial"/>
                <a:cs typeface="Arial"/>
              </a:rPr>
              <a:t>States get the same draw of monthly timing errors within the same fiscal year.</a:t>
            </a:r>
          </a:p>
        </p:txBody>
      </p:sp>
      <p:sp>
        <p:nvSpPr>
          <p:cNvPr id="7" name="TextBox 6">
            <a:extLst>
              <a:ext uri="{FF2B5EF4-FFF2-40B4-BE49-F238E27FC236}">
                <a16:creationId xmlns:a16="http://schemas.microsoft.com/office/drawing/2014/main" id="{7FC1C21D-8077-408E-7FA7-FFF0B1A1AABF}"/>
              </a:ext>
            </a:extLst>
          </p:cNvPr>
          <p:cNvSpPr txBox="1"/>
          <p:nvPr/>
        </p:nvSpPr>
        <p:spPr>
          <a:xfrm>
            <a:off x="0" y="20221"/>
            <a:ext cx="5972175" cy="338554"/>
          </a:xfrm>
          <a:prstGeom prst="rect">
            <a:avLst/>
          </a:prstGeom>
          <a:noFill/>
        </p:spPr>
        <p:txBody>
          <a:bodyPr wrap="square">
            <a:spAutoFit/>
          </a:bodyPr>
          <a:lstStyle/>
          <a:p>
            <a:pPr marL="50801" algn="l">
              <a:spcBef>
                <a:spcPts val="95"/>
              </a:spcBef>
              <a:tabLst>
                <a:tab pos="167640" algn="l"/>
              </a:tabLst>
            </a:pPr>
            <a:r>
              <a:rPr lang="en-US" sz="1600" b="1" dirty="0">
                <a:solidFill>
                  <a:srgbClr val="690204"/>
                </a:solidFill>
                <a:latin typeface="Arial" panose="020B0604020202020204" pitchFamily="34" charset="0"/>
                <a:cs typeface="Arial" panose="020B0604020202020204" pitchFamily="34" charset="0"/>
              </a:rPr>
              <a:t>Instrument Validity: FGP Timing Errors by Calendar Month</a:t>
            </a:r>
          </a:p>
        </p:txBody>
      </p:sp>
      <p:pic>
        <p:nvPicPr>
          <p:cNvPr id="5" name="Picture 4" descr="A close-up of a graph&#10;&#10;Description automatically generated">
            <a:extLst>
              <a:ext uri="{FF2B5EF4-FFF2-40B4-BE49-F238E27FC236}">
                <a16:creationId xmlns:a16="http://schemas.microsoft.com/office/drawing/2014/main" id="{480F64CD-B4D7-714B-4E4E-05031700B2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8" y="446363"/>
            <a:ext cx="4425712" cy="2212856"/>
          </a:xfrm>
          <a:prstGeom prst="rect">
            <a:avLst/>
          </a:prstGeom>
        </p:spPr>
      </p:pic>
    </p:spTree>
    <p:extLst>
      <p:ext uri="{BB962C8B-B14F-4D97-AF65-F5344CB8AC3E}">
        <p14:creationId xmlns:p14="http://schemas.microsoft.com/office/powerpoint/2010/main" val="1692333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ounded Rectangle 64">
            <a:extLst>
              <a:ext uri="{FF2B5EF4-FFF2-40B4-BE49-F238E27FC236}">
                <a16:creationId xmlns:a16="http://schemas.microsoft.com/office/drawing/2014/main" id="{89AEB56E-6FC3-2D0A-904D-37158C34C9EF}"/>
              </a:ext>
            </a:extLst>
          </p:cNvPr>
          <p:cNvSpPr/>
          <p:nvPr/>
        </p:nvSpPr>
        <p:spPr>
          <a:xfrm>
            <a:off x="-491677" y="1273175"/>
            <a:ext cx="1020712" cy="969884"/>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2B66BB64-BD67-B850-2970-D82F3EEA754B}"/>
              </a:ext>
            </a:extLst>
          </p:cNvPr>
          <p:cNvSpPr txBox="1"/>
          <p:nvPr/>
        </p:nvSpPr>
        <p:spPr>
          <a:xfrm>
            <a:off x="-18969" y="396824"/>
            <a:ext cx="6054621" cy="430887"/>
          </a:xfrm>
          <a:prstGeom prst="rect">
            <a:avLst/>
          </a:prstGeom>
          <a:noFill/>
        </p:spPr>
        <p:txBody>
          <a:bodyPr wrap="square">
            <a:spAutoFit/>
          </a:bodyPr>
          <a:lstStyle/>
          <a:p>
            <a:pPr marL="171450" indent="-171450" algn="l">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Estimated Effect: </a:t>
            </a:r>
            <a:r>
              <a:rPr lang="en-US" sz="1100" spc="-45" dirty="0">
                <a:solidFill>
                  <a:srgbClr val="690204"/>
                </a:solidFill>
                <a:latin typeface="Arial"/>
                <a:cs typeface="Arial"/>
              </a:rPr>
              <a:t>⬆️ </a:t>
            </a:r>
            <a:r>
              <a:rPr lang="en-US" sz="1100" spc="-45" dirty="0">
                <a:solidFill>
                  <a:schemeClr val="tx1"/>
                </a:solidFill>
                <a:latin typeface="Arial"/>
                <a:cs typeface="Arial"/>
              </a:rPr>
              <a:t>1 SD on Cash Reserves (% Discretionary Revenues, DR)</a:t>
            </a:r>
            <a:r>
              <a:rPr lang="en-US" sz="1100" dirty="0">
                <a:solidFill>
                  <a:schemeClr val="tx1"/>
                </a:solidFill>
                <a:latin typeface="Arial" panose="020B0604020202020204" pitchFamily="34" charset="0"/>
                <a:cs typeface="Arial" panose="020B0604020202020204" pitchFamily="34" charset="0"/>
              </a:rPr>
              <a:t> ≈</a:t>
            </a:r>
            <a:r>
              <a:rPr lang="en-US" sz="1100" spc="-45" dirty="0">
                <a:solidFill>
                  <a:schemeClr val="tx1"/>
                </a:solidFill>
                <a:latin typeface="Arial"/>
                <a:cs typeface="Arial"/>
              </a:rPr>
              <a:t> ⬆️ 3.75% of DR in outstanding short-term debt. </a:t>
            </a:r>
            <a:r>
              <a:rPr lang="en-US" sz="1100" b="1" spc="-45" dirty="0">
                <a:solidFill>
                  <a:schemeClr val="tx1"/>
                </a:solidFill>
                <a:latin typeface="Arial" panose="020B0604020202020204" pitchFamily="34" charset="0"/>
                <a:cs typeface="Arial" panose="020B0604020202020204" pitchFamily="34" charset="0"/>
              </a:rPr>
              <a:t>Effect Size (Implied Elasticity):</a:t>
            </a:r>
            <a:r>
              <a:rPr lang="en-US" sz="1100" spc="-45" dirty="0">
                <a:solidFill>
                  <a:schemeClr val="tx1"/>
                </a:solidFill>
                <a:latin typeface="Arial" panose="020B0604020202020204" pitchFamily="34" charset="0"/>
                <a:cs typeface="Arial" panose="020B0604020202020204" pitchFamily="34" charset="0"/>
              </a:rPr>
              <a:t> </a:t>
            </a:r>
            <a:r>
              <a:rPr lang="en-US" sz="1100" dirty="0">
                <a:solidFill>
                  <a:schemeClr val="tx1"/>
                </a:solidFill>
                <a:latin typeface="Arial" panose="020B0604020202020204" pitchFamily="34" charset="0"/>
                <a:cs typeface="Arial" panose="020B0604020202020204" pitchFamily="34" charset="0"/>
              </a:rPr>
              <a:t> 0.6 SD of outstanding </a:t>
            </a:r>
            <a:r>
              <a:rPr lang="en-US" sz="1100" spc="-45" dirty="0">
                <a:solidFill>
                  <a:schemeClr val="tx1"/>
                </a:solidFill>
                <a:latin typeface="Arial"/>
                <a:cs typeface="Arial"/>
              </a:rPr>
              <a:t>ST Debt</a:t>
            </a:r>
            <a:endParaRPr lang="en-US" sz="1100" dirty="0">
              <a:solidFill>
                <a:schemeClr val="tx1"/>
              </a:solidFill>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9186CADF-3B9A-2B48-F7ED-9CF37F9AF459}"/>
              </a:ext>
            </a:extLst>
          </p:cNvPr>
          <p:cNvSpPr txBox="1"/>
          <p:nvPr/>
        </p:nvSpPr>
        <p:spPr>
          <a:xfrm>
            <a:off x="571611" y="1044575"/>
            <a:ext cx="5498596" cy="1492716"/>
          </a:xfrm>
          <a:prstGeom prst="rect">
            <a:avLst/>
          </a:prstGeom>
          <a:noFill/>
        </p:spPr>
        <p:txBody>
          <a:bodyPr wrap="square">
            <a:spAutoFit/>
          </a:bodyPr>
          <a:lstStyle/>
          <a:p>
            <a:pPr algn="l"/>
            <a:r>
              <a:rPr lang="en-US" sz="1100" b="1" dirty="0">
                <a:latin typeface="Arial" panose="020B0604020202020204" pitchFamily="34" charset="0"/>
                <a:cs typeface="Arial" panose="020B0604020202020204" pitchFamily="34" charset="0"/>
              </a:rPr>
              <a:t>Mechanisms and Liquidity Management</a:t>
            </a:r>
          </a:p>
          <a:p>
            <a:pPr marL="171450" indent="-171450" algn="l">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Cash Reserves: </a:t>
            </a:r>
            <a:r>
              <a:rPr lang="en-US" sz="1100" dirty="0">
                <a:latin typeface="Arial" panose="020B0604020202020204" pitchFamily="34" charset="0"/>
                <a:cs typeface="Arial" panose="020B0604020202020204" pitchFamily="34" charset="0"/>
              </a:rPr>
              <a:t>stronger effects for less capitalized states (Eff size = 0.8 SD)</a:t>
            </a:r>
            <a:endParaRPr lang="en-US" sz="1100" b="1" dirty="0">
              <a:latin typeface="Arial" panose="020B0604020202020204" pitchFamily="34" charset="0"/>
              <a:cs typeface="Arial" panose="020B0604020202020204" pitchFamily="34" charset="0"/>
            </a:endParaRPr>
          </a:p>
          <a:p>
            <a:pPr marL="171450" indent="-171450" algn="l">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Temporal Heterogeneity: </a:t>
            </a:r>
            <a:r>
              <a:rPr lang="en-US" sz="1100" dirty="0">
                <a:latin typeface="Arial" panose="020B0604020202020204" pitchFamily="34" charset="0"/>
                <a:cs typeface="Arial" panose="020B0604020202020204" pitchFamily="34" charset="0"/>
              </a:rPr>
              <a:t>stronger effects closer to the beginning/end of fiscal year. Cash-flow management of non-deferrable expenses. </a:t>
            </a:r>
            <a:endParaRPr lang="en-US" sz="1100" b="1" dirty="0">
              <a:latin typeface="Arial" panose="020B0604020202020204" pitchFamily="34" charset="0"/>
              <a:cs typeface="Arial" panose="020B0604020202020204" pitchFamily="34" charset="0"/>
            </a:endParaRPr>
          </a:p>
          <a:p>
            <a:pPr marL="171450" indent="-171450" algn="l">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Credit risk: </a:t>
            </a:r>
            <a:r>
              <a:rPr lang="en-US" sz="1100" dirty="0">
                <a:latin typeface="Arial" panose="020B0604020202020204" pitchFamily="34" charset="0"/>
                <a:cs typeface="Arial" panose="020B0604020202020204" pitchFamily="34" charset="0"/>
              </a:rPr>
              <a:t>larger effects for lower rated governments. Evidence on the stringency of liquidity constraints. </a:t>
            </a:r>
            <a:endParaRPr lang="en-US" sz="1100" b="1" dirty="0">
              <a:latin typeface="Arial" panose="020B0604020202020204" pitchFamily="34" charset="0"/>
              <a:cs typeface="Arial" panose="020B0604020202020204" pitchFamily="34" charset="0"/>
            </a:endParaRPr>
          </a:p>
        </p:txBody>
      </p:sp>
      <p:pic>
        <p:nvPicPr>
          <p:cNvPr id="73" name="Graphic 72" descr="Research outline">
            <a:extLst>
              <a:ext uri="{FF2B5EF4-FFF2-40B4-BE49-F238E27FC236}">
                <a16:creationId xmlns:a16="http://schemas.microsoft.com/office/drawing/2014/main" id="{FCCCDD5C-757D-7F86-C757-A11EEFC46C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140" y="1406029"/>
            <a:ext cx="704175" cy="704175"/>
          </a:xfrm>
          <a:prstGeom prst="rect">
            <a:avLst/>
          </a:prstGeom>
        </p:spPr>
      </p:pic>
      <p:sp>
        <p:nvSpPr>
          <p:cNvPr id="3" name="TextBox 2">
            <a:extLst>
              <a:ext uri="{FF2B5EF4-FFF2-40B4-BE49-F238E27FC236}">
                <a16:creationId xmlns:a16="http://schemas.microsoft.com/office/drawing/2014/main" id="{1F468068-CD78-B0E0-7FFA-132726C81834}"/>
              </a:ext>
            </a:extLst>
          </p:cNvPr>
          <p:cNvSpPr txBox="1"/>
          <p:nvPr/>
        </p:nvSpPr>
        <p:spPr>
          <a:xfrm>
            <a:off x="18679" y="59327"/>
            <a:ext cx="6054621" cy="276999"/>
          </a:xfrm>
          <a:prstGeom prst="rect">
            <a:avLst/>
          </a:prstGeom>
          <a:noFill/>
        </p:spPr>
        <p:txBody>
          <a:bodyPr wrap="square">
            <a:spAutoFit/>
          </a:bodyPr>
          <a:lstStyle/>
          <a:p>
            <a:pPr marL="12700">
              <a:spcBef>
                <a:spcPts val="90"/>
              </a:spcBef>
              <a:spcAft>
                <a:spcPts val="600"/>
              </a:spcAft>
              <a:tabLst>
                <a:tab pos="167640" algn="l"/>
              </a:tabLst>
            </a:pPr>
            <a:r>
              <a:rPr lang="en-US" sz="1200" b="1" spc="-35" dirty="0">
                <a:solidFill>
                  <a:srgbClr val="690204"/>
                </a:solidFill>
                <a:latin typeface="Arial" panose="020B0604020202020204" pitchFamily="34" charset="0"/>
                <a:ea typeface="+mj-ea"/>
                <a:cs typeface="Arial" panose="020B0604020202020204" pitchFamily="34" charset="0"/>
              </a:rPr>
              <a:t>Findings Preview: cash and debt behave like complements! </a:t>
            </a:r>
            <a:endParaRPr lang="en-US" sz="1200" spc="-35" dirty="0">
              <a:solidFill>
                <a:srgbClr val="690204"/>
              </a:solidFill>
              <a:latin typeface="Arial" panose="020B0604020202020204" pitchFamily="34" charset="0"/>
              <a:ea typeface="+mj-ea"/>
              <a:cs typeface="Arial" panose="020B0604020202020204" pitchFamily="34" charset="0"/>
            </a:endParaRPr>
          </a:p>
        </p:txBody>
      </p:sp>
      <p:sp>
        <p:nvSpPr>
          <p:cNvPr id="6" name="TextBox 5">
            <a:extLst>
              <a:ext uri="{FF2B5EF4-FFF2-40B4-BE49-F238E27FC236}">
                <a16:creationId xmlns:a16="http://schemas.microsoft.com/office/drawing/2014/main" id="{057A2AD4-EB76-39AD-9747-3E58BD24A587}"/>
              </a:ext>
            </a:extLst>
          </p:cNvPr>
          <p:cNvSpPr txBox="1"/>
          <p:nvPr/>
        </p:nvSpPr>
        <p:spPr>
          <a:xfrm>
            <a:off x="114609" y="2671088"/>
            <a:ext cx="5923931" cy="430887"/>
          </a:xfrm>
          <a:prstGeom prst="rect">
            <a:avLst/>
          </a:prstGeom>
          <a:noFill/>
        </p:spPr>
        <p:txBody>
          <a:bodyPr wrap="square">
            <a:spAutoFit/>
          </a:bodyPr>
          <a:lstStyle/>
          <a:p>
            <a:pPr marL="171450" indent="-171450" algn="l">
              <a:spcBef>
                <a:spcPts val="600"/>
              </a:spcBef>
              <a:spcAft>
                <a:spcPts val="600"/>
              </a:spcAft>
              <a:buFont typeface="Arial" panose="020B0604020202020204" pitchFamily="34" charset="0"/>
              <a:buChar char="•"/>
            </a:pPr>
            <a:r>
              <a:rPr lang="en-US" sz="1100" b="1" spc="-35" dirty="0">
                <a:solidFill>
                  <a:schemeClr val="tx1"/>
                </a:solidFill>
                <a:latin typeface="Arial" panose="020B0604020202020204" pitchFamily="34" charset="0"/>
                <a:ea typeface="+mj-ea"/>
                <a:cs typeface="Arial" panose="020B0604020202020204" pitchFamily="34" charset="0"/>
              </a:rPr>
              <a:t>Implication: </a:t>
            </a:r>
            <a:r>
              <a:rPr lang="en-US" sz="1100" spc="-45" dirty="0">
                <a:latin typeface="Arial" panose="020B0604020202020204" pitchFamily="34" charset="0"/>
                <a:cs typeface="Arial" panose="020B0604020202020204" pitchFamily="34" charset="0"/>
              </a:rPr>
              <a:t>Liquidity-constrained governments might prefer to manage cash-flows via short-term debt , even if they face a high interest rate. </a:t>
            </a:r>
            <a:r>
              <a:rPr lang="en-US" sz="1100" spc="-35" dirty="0">
                <a:solidFill>
                  <a:schemeClr val="tx1"/>
                </a:solidFill>
                <a:latin typeface="Arial" panose="020B0604020202020204" pitchFamily="34" charset="0"/>
                <a:ea typeface="+mj-ea"/>
                <a:cs typeface="Arial" panose="020B0604020202020204" pitchFamily="34" charset="0"/>
              </a:rPr>
              <a:t> </a:t>
            </a:r>
            <a:endParaRPr lang="en-US" sz="11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5522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34AC8CF7-B96F-6B94-8643-A47882ADE520}"/>
              </a:ext>
            </a:extLst>
          </p:cNvPr>
          <p:cNvSpPr txBox="1"/>
          <p:nvPr/>
        </p:nvSpPr>
        <p:spPr>
          <a:xfrm>
            <a:off x="90486" y="2799618"/>
            <a:ext cx="5972175" cy="286617"/>
          </a:xfrm>
          <a:prstGeom prst="rect">
            <a:avLst/>
          </a:prstGeom>
        </p:spPr>
        <p:txBody>
          <a:bodyPr vert="horz" wrap="square" lIns="0" tIns="17145" rIns="0" bIns="0" rtlCol="0">
            <a:spAutoFit/>
          </a:bodyPr>
          <a:lstStyle/>
          <a:p>
            <a:pPr marL="12700" marR="5080">
              <a:lnSpc>
                <a:spcPts val="700"/>
              </a:lnSpc>
              <a:spcBef>
                <a:spcPts val="135"/>
              </a:spcBef>
            </a:pPr>
            <a:r>
              <a:rPr lang="en-US" sz="600" b="1" spc="-10" dirty="0">
                <a:latin typeface="Arial"/>
                <a:cs typeface="Arial"/>
              </a:rPr>
              <a:t>Notes: </a:t>
            </a:r>
            <a:r>
              <a:rPr lang="en-US" sz="600" spc="-10" dirty="0">
                <a:latin typeface="Arial"/>
                <a:cs typeface="Arial"/>
              </a:rPr>
              <a:t>Each panel shows the distribution of the main dependent (outstanding short-term debt, left) and independent (cash reserves) variables, both expressed as percentage of discretionary revenues. The solid line represents the mean across states by year. The dark-shaded area shows the percentiles between 25%-75%, as well as the area within one standard deviation form the mean, while the light-shaded areas percentiles 1% to 99% (excluding outliers) and 5%-95%.</a:t>
            </a:r>
          </a:p>
        </p:txBody>
      </p:sp>
      <p:sp>
        <p:nvSpPr>
          <p:cNvPr id="7" name="TextBox 6">
            <a:extLst>
              <a:ext uri="{FF2B5EF4-FFF2-40B4-BE49-F238E27FC236}">
                <a16:creationId xmlns:a16="http://schemas.microsoft.com/office/drawing/2014/main" id="{7FC1C21D-8077-408E-7FA7-FFF0B1A1AABF}"/>
              </a:ext>
            </a:extLst>
          </p:cNvPr>
          <p:cNvSpPr txBox="1"/>
          <p:nvPr/>
        </p:nvSpPr>
        <p:spPr>
          <a:xfrm>
            <a:off x="-47625" y="-11875"/>
            <a:ext cx="5972175" cy="338554"/>
          </a:xfrm>
          <a:prstGeom prst="rect">
            <a:avLst/>
          </a:prstGeom>
          <a:noFill/>
        </p:spPr>
        <p:txBody>
          <a:bodyPr wrap="square">
            <a:spAutoFit/>
          </a:bodyPr>
          <a:lstStyle/>
          <a:p>
            <a:pPr marL="50801" algn="l">
              <a:spcBef>
                <a:spcPts val="95"/>
              </a:spcBef>
              <a:tabLst>
                <a:tab pos="167640" algn="l"/>
              </a:tabLst>
            </a:pPr>
            <a:r>
              <a:rPr lang="en-US" sz="1600" b="1" dirty="0">
                <a:solidFill>
                  <a:srgbClr val="690204"/>
                </a:solidFill>
                <a:latin typeface="Arial" panose="020B0604020202020204" pitchFamily="34" charset="0"/>
                <a:cs typeface="Arial" panose="020B0604020202020204" pitchFamily="34" charset="0"/>
              </a:rPr>
              <a:t>There is some 4Q seasonality on cash and short-term debt</a:t>
            </a:r>
          </a:p>
        </p:txBody>
      </p:sp>
      <p:pic>
        <p:nvPicPr>
          <p:cNvPr id="8" name="Picture 7" descr="A graph of a financial chart&#10;&#10;Description automatically generated with low confidence">
            <a:extLst>
              <a:ext uri="{FF2B5EF4-FFF2-40B4-BE49-F238E27FC236}">
                <a16:creationId xmlns:a16="http://schemas.microsoft.com/office/drawing/2014/main" id="{C90885AD-566B-A0A7-3374-F6148EC060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157" y="374515"/>
            <a:ext cx="4786831" cy="2393416"/>
          </a:xfrm>
          <a:prstGeom prst="rect">
            <a:avLst/>
          </a:prstGeom>
        </p:spPr>
      </p:pic>
    </p:spTree>
    <p:extLst>
      <p:ext uri="{BB962C8B-B14F-4D97-AF65-F5344CB8AC3E}">
        <p14:creationId xmlns:p14="http://schemas.microsoft.com/office/powerpoint/2010/main" val="7276265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53975"/>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Instrument Validity </a:t>
            </a:r>
          </a:p>
        </p:txBody>
      </p:sp>
      <p:sp>
        <p:nvSpPr>
          <p:cNvPr id="3" name="object 3">
            <a:extLst>
              <a:ext uri="{FF2B5EF4-FFF2-40B4-BE49-F238E27FC236}">
                <a16:creationId xmlns:a16="http://schemas.microsoft.com/office/drawing/2014/main" id="{E9FF7389-660E-C3FD-3710-CF3CA3300512}"/>
              </a:ext>
            </a:extLst>
          </p:cNvPr>
          <p:cNvSpPr txBox="1"/>
          <p:nvPr/>
        </p:nvSpPr>
        <p:spPr>
          <a:xfrm>
            <a:off x="123278" y="663575"/>
            <a:ext cx="5928483" cy="921984"/>
          </a:xfrm>
          <a:prstGeom prst="rect">
            <a:avLst/>
          </a:prstGeom>
        </p:spPr>
        <p:txBody>
          <a:bodyPr vert="horz" wrap="square" lIns="0" tIns="12065" rIns="0" bIns="0" rtlCol="0">
            <a:spAutoFit/>
          </a:bodyPr>
          <a:lstStyle/>
          <a:p>
            <a:pPr marL="50165" marR="30480">
              <a:lnSpc>
                <a:spcPct val="114000"/>
              </a:lnSpc>
              <a:spcBef>
                <a:spcPts val="600"/>
              </a:spcBef>
              <a:spcAft>
                <a:spcPts val="600"/>
              </a:spcAft>
              <a:tabLst>
                <a:tab pos="167640" algn="l"/>
              </a:tabLst>
            </a:pPr>
            <a:r>
              <a:rPr lang="en-US" sz="1100" b="1" dirty="0">
                <a:latin typeface="Arial" panose="020B0604020202020204" pitchFamily="34" charset="0"/>
                <a:cs typeface="Arial" panose="020B0604020202020204" pitchFamily="34" charset="0"/>
              </a:rPr>
              <a:t>Alternative Instrumental Variables: </a:t>
            </a:r>
            <a:r>
              <a:rPr lang="en-US" sz="1100" dirty="0">
                <a:latin typeface="Arial" panose="020B0604020202020204" pitchFamily="34" charset="0"/>
                <a:cs typeface="Arial" panose="020B0604020202020204" pitchFamily="34" charset="0"/>
              </a:rPr>
              <a:t>budget errors on other IG transfers: </a:t>
            </a:r>
            <a:r>
              <a:rPr lang="en-US" sz="1100" dirty="0" err="1">
                <a:latin typeface="Arial" panose="020B0604020202020204" pitchFamily="34" charset="0"/>
                <a:cs typeface="Arial" panose="020B0604020202020204" pitchFamily="34" charset="0"/>
              </a:rPr>
              <a:t>i</a:t>
            </a:r>
            <a:r>
              <a:rPr lang="en-US" sz="1100" dirty="0">
                <a:latin typeface="Arial" panose="020B0604020202020204" pitchFamily="34" charset="0"/>
                <a:cs typeface="Arial" panose="020B0604020202020204" pitchFamily="34" charset="0"/>
              </a:rPr>
              <a:t>) all discretionary transfers, ii) earmarked transfers, and iii) all IG transfers. </a:t>
            </a:r>
            <a:endParaRPr lang="en-US" sz="1100" b="1" dirty="0">
              <a:latin typeface="Arial" panose="020B0604020202020204" pitchFamily="34" charset="0"/>
              <a:cs typeface="Arial" panose="020B0604020202020204" pitchFamily="34" charset="0"/>
            </a:endParaRPr>
          </a:p>
          <a:p>
            <a:pPr marL="167640" marR="30480" indent="-117475">
              <a:lnSpc>
                <a:spcPct val="114000"/>
              </a:lnSpc>
              <a:spcBef>
                <a:spcPts val="600"/>
              </a:spcBef>
              <a:spcAft>
                <a:spcPts val="600"/>
              </a:spcAft>
              <a:buFont typeface="Arial"/>
              <a:buChar char="•"/>
              <a:tabLst>
                <a:tab pos="167640" algn="l"/>
              </a:tabLst>
            </a:pPr>
            <a:r>
              <a:rPr lang="en-US" sz="1100" dirty="0">
                <a:latin typeface="Arial" panose="020B0604020202020204" pitchFamily="34" charset="0"/>
                <a:cs typeface="Arial" panose="020B0604020202020204" pitchFamily="34" charset="0"/>
              </a:rPr>
              <a:t>Result: other instruments are weak and/or pose a violation of exclusion restriction. FGP errors are the best candidate to address endogeneity. </a:t>
            </a:r>
          </a:p>
        </p:txBody>
      </p:sp>
    </p:spTree>
    <p:extLst>
      <p:ext uri="{BB962C8B-B14F-4D97-AF65-F5344CB8AC3E}">
        <p14:creationId xmlns:p14="http://schemas.microsoft.com/office/powerpoint/2010/main" val="2914385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5">
            <a:extLst>
              <a:ext uri="{FF2B5EF4-FFF2-40B4-BE49-F238E27FC236}">
                <a16:creationId xmlns:a16="http://schemas.microsoft.com/office/drawing/2014/main" id="{A64700E3-F485-FF30-BB8B-23AD1463271C}"/>
              </a:ext>
            </a:extLst>
          </p:cNvPr>
          <p:cNvSpPr txBox="1"/>
          <p:nvPr/>
        </p:nvSpPr>
        <p:spPr>
          <a:xfrm>
            <a:off x="3471643" y="2720975"/>
            <a:ext cx="2665703" cy="560923"/>
          </a:xfrm>
          <a:prstGeom prst="rect">
            <a:avLst/>
          </a:prstGeom>
        </p:spPr>
        <p:txBody>
          <a:bodyPr vert="horz" wrap="square" lIns="0" tIns="17145" rIns="0" bIns="0" rtlCol="0">
            <a:spAutoFit/>
          </a:bodyPr>
          <a:lstStyle/>
          <a:p>
            <a:pPr marL="12700" marR="5080">
              <a:lnSpc>
                <a:spcPts val="700"/>
              </a:lnSpc>
              <a:spcBef>
                <a:spcPts val="135"/>
              </a:spcBef>
            </a:pPr>
            <a:r>
              <a:rPr lang="en-US" sz="500" b="1" dirty="0">
                <a:latin typeface="Arial"/>
                <a:cs typeface="Arial"/>
              </a:rPr>
              <a:t>Notes: </a:t>
            </a:r>
            <a:r>
              <a:rPr lang="en-US" sz="500" dirty="0">
                <a:latin typeface="Arial"/>
                <a:cs typeface="Arial"/>
              </a:rPr>
              <a:t>This table show the results from estimating baseline model through 2SLS using different instrumental variables. First stage coefficients are also reported. All the dependent, independent, and instrumental variables are expressed as a percentage of each state’s average discretionary revenues (DR) from 2009-2016. Time FE = Quarter-Year FE. Standard errors clustered by state. Significance level: +p &lt; 0.10, *p &lt; 0.05 , ** p &lt; 0.01 , *** p &lt; 0.001</a:t>
            </a:r>
          </a:p>
          <a:p>
            <a:pPr marL="12700" marR="5080">
              <a:lnSpc>
                <a:spcPts val="700"/>
              </a:lnSpc>
              <a:spcBef>
                <a:spcPts val="135"/>
              </a:spcBef>
            </a:pPr>
            <a:endParaRPr lang="en-US" sz="500" b="1" dirty="0">
              <a:latin typeface="Arial"/>
              <a:cs typeface="Arial"/>
            </a:endParaRPr>
          </a:p>
        </p:txBody>
      </p:sp>
      <p:sp>
        <p:nvSpPr>
          <p:cNvPr id="2" name="TextBox 1">
            <a:extLst>
              <a:ext uri="{FF2B5EF4-FFF2-40B4-BE49-F238E27FC236}">
                <a16:creationId xmlns:a16="http://schemas.microsoft.com/office/drawing/2014/main" id="{8ECE5494-56C8-337F-FBDB-2C7CD7B649E4}"/>
              </a:ext>
            </a:extLst>
          </p:cNvPr>
          <p:cNvSpPr txBox="1"/>
          <p:nvPr/>
        </p:nvSpPr>
        <p:spPr>
          <a:xfrm>
            <a:off x="-47625" y="-11875"/>
            <a:ext cx="6096000" cy="338554"/>
          </a:xfrm>
          <a:prstGeom prst="rect">
            <a:avLst/>
          </a:prstGeom>
          <a:noFill/>
        </p:spPr>
        <p:txBody>
          <a:bodyPr wrap="square">
            <a:spAutoFit/>
          </a:bodyPr>
          <a:lstStyle/>
          <a:p>
            <a:pPr marL="50801" algn="l">
              <a:spcBef>
                <a:spcPts val="95"/>
              </a:spcBef>
              <a:tabLst>
                <a:tab pos="167640" algn="l"/>
              </a:tabLst>
            </a:pPr>
            <a:r>
              <a:rPr lang="en-US" sz="1600" b="1" dirty="0">
                <a:solidFill>
                  <a:srgbClr val="690204"/>
                </a:solidFill>
                <a:latin typeface="Arial" panose="020B0604020202020204" pitchFamily="34" charset="0"/>
                <a:cs typeface="Arial" panose="020B0604020202020204" pitchFamily="34" charset="0"/>
              </a:rPr>
              <a:t>Alternative IV: Effects of Cash Reserves on Short-Term Debt</a:t>
            </a:r>
          </a:p>
        </p:txBody>
      </p:sp>
      <p:graphicFrame>
        <p:nvGraphicFramePr>
          <p:cNvPr id="7" name="Table 6">
            <a:extLst>
              <a:ext uri="{FF2B5EF4-FFF2-40B4-BE49-F238E27FC236}">
                <a16:creationId xmlns:a16="http://schemas.microsoft.com/office/drawing/2014/main" id="{EAF1B523-76A3-7275-EF65-6E4F8CFF379B}"/>
              </a:ext>
            </a:extLst>
          </p:cNvPr>
          <p:cNvGraphicFramePr>
            <a:graphicFrameLocks noGrp="1"/>
          </p:cNvGraphicFramePr>
          <p:nvPr/>
        </p:nvGraphicFramePr>
        <p:xfrm>
          <a:off x="28575" y="330897"/>
          <a:ext cx="3458872" cy="2848174"/>
        </p:xfrm>
        <a:graphic>
          <a:graphicData uri="http://schemas.openxmlformats.org/drawingml/2006/table">
            <a:tbl>
              <a:tblPr firstRow="1" firstCol="1" lastRow="1" lastCol="1" bandRow="1" bandCol="1"/>
              <a:tblGrid>
                <a:gridCol w="1868509">
                  <a:extLst>
                    <a:ext uri="{9D8B030D-6E8A-4147-A177-3AD203B41FA5}">
                      <a16:colId xmlns:a16="http://schemas.microsoft.com/office/drawing/2014/main" val="1850834146"/>
                    </a:ext>
                  </a:extLst>
                </a:gridCol>
                <a:gridCol w="376910">
                  <a:extLst>
                    <a:ext uri="{9D8B030D-6E8A-4147-A177-3AD203B41FA5}">
                      <a16:colId xmlns:a16="http://schemas.microsoft.com/office/drawing/2014/main" val="422408512"/>
                    </a:ext>
                  </a:extLst>
                </a:gridCol>
                <a:gridCol w="376487">
                  <a:extLst>
                    <a:ext uri="{9D8B030D-6E8A-4147-A177-3AD203B41FA5}">
                      <a16:colId xmlns:a16="http://schemas.microsoft.com/office/drawing/2014/main" val="3200709769"/>
                    </a:ext>
                  </a:extLst>
                </a:gridCol>
                <a:gridCol w="418272">
                  <a:extLst>
                    <a:ext uri="{9D8B030D-6E8A-4147-A177-3AD203B41FA5}">
                      <a16:colId xmlns:a16="http://schemas.microsoft.com/office/drawing/2014/main" val="2604031265"/>
                    </a:ext>
                  </a:extLst>
                </a:gridCol>
                <a:gridCol w="418694">
                  <a:extLst>
                    <a:ext uri="{9D8B030D-6E8A-4147-A177-3AD203B41FA5}">
                      <a16:colId xmlns:a16="http://schemas.microsoft.com/office/drawing/2014/main" val="344683270"/>
                    </a:ext>
                  </a:extLst>
                </a:gridCol>
              </a:tblGrid>
              <a:tr h="91440">
                <a:tc>
                  <a:txBody>
                    <a:bodyPr/>
                    <a:lstStyle/>
                    <a:p>
                      <a:pPr marL="75565" marR="0" algn="l">
                        <a:lnSpc>
                          <a:spcPts val="1040"/>
                        </a:lnSpc>
                        <a:spcBef>
                          <a:spcPts val="0"/>
                        </a:spcBef>
                        <a:spcAft>
                          <a:spcPts val="0"/>
                        </a:spcAft>
                      </a:pPr>
                      <a:r>
                        <a:rPr lang="en-US" sz="600" b="1" spc="-10" dirty="0">
                          <a:effectLst/>
                          <a:latin typeface="Georgia" panose="02040502050405020303" pitchFamily="18" charset="0"/>
                          <a:ea typeface="Cambria" panose="02040503050406030204" pitchFamily="18" charset="0"/>
                          <a:cs typeface="Cambria" panose="02040503050406030204" pitchFamily="18" charset="0"/>
                        </a:rPr>
                        <a:t>IV:</a:t>
                      </a:r>
                      <a:r>
                        <a:rPr lang="en-US" sz="600" b="1" spc="-15" dirty="0">
                          <a:effectLst/>
                          <a:latin typeface="Georgia" panose="02040502050405020303" pitchFamily="18" charset="0"/>
                          <a:ea typeface="Cambria" panose="02040503050406030204" pitchFamily="18" charset="0"/>
                          <a:cs typeface="Cambria" panose="02040503050406030204" pitchFamily="18" charset="0"/>
                        </a:rPr>
                        <a:t> </a:t>
                      </a:r>
                      <a:r>
                        <a:rPr lang="en-US" sz="600" b="1" spc="-10" dirty="0">
                          <a:effectLst/>
                          <a:latin typeface="Georgia" panose="02040502050405020303" pitchFamily="18" charset="0"/>
                          <a:ea typeface="Cambria" panose="02040503050406030204" pitchFamily="18" charset="0"/>
                          <a:cs typeface="Cambria" panose="02040503050406030204" pitchFamily="18" charset="0"/>
                        </a:rPr>
                        <a:t>Discretionary Revenues Timing Error</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dirty="0">
                          <a:effectLst/>
                          <a:latin typeface="Times New Roman" panose="02020603050405020304" pitchFamily="18" charset="0"/>
                          <a:ea typeface="Cambria" panose="02040503050406030204" pitchFamily="18" charset="0"/>
                          <a:cs typeface="Cambria" panose="02040503050406030204" pitchFamily="18" charset="0"/>
                        </a:rPr>
                        <a:t> </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299587002"/>
                  </a:ext>
                </a:extLst>
              </a:tr>
              <a:tr h="91440">
                <a:tc>
                  <a:txBody>
                    <a:bodyPr/>
                    <a:lstStyle/>
                    <a:p>
                      <a:pPr marL="75565" marR="0" algn="l">
                        <a:lnSpc>
                          <a:spcPts val="1195"/>
                        </a:lnSpc>
                        <a:spcBef>
                          <a:spcPts val="0"/>
                        </a:spcBef>
                        <a:spcAft>
                          <a:spcPts val="0"/>
                        </a:spcAft>
                      </a:pPr>
                      <a:r>
                        <a:rPr lang="en-US" sz="600" dirty="0">
                          <a:effectLst/>
                          <a:latin typeface="Cambria" panose="02040503050406030204" pitchFamily="18" charset="0"/>
                          <a:ea typeface="Cambria" panose="02040503050406030204" pitchFamily="18" charset="0"/>
                          <a:cs typeface="Cambria" panose="02040503050406030204" pitchFamily="18" charset="0"/>
                        </a:rPr>
                        <a:t>Cash</a:t>
                      </a:r>
                      <a:r>
                        <a:rPr lang="en-US" sz="600" spc="135"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Reserves</a:t>
                      </a:r>
                      <a:r>
                        <a:rPr lang="en-US" sz="600" spc="135"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a:t>
                      </a:r>
                      <a:r>
                        <a:rPr lang="en-US" sz="600" spc="140"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DR)</a:t>
                      </a:r>
                      <a:r>
                        <a:rPr lang="en-US" sz="600" spc="135" dirty="0">
                          <a:effectLst/>
                          <a:latin typeface="Cambria" panose="02040503050406030204" pitchFamily="18" charset="0"/>
                          <a:ea typeface="Cambria" panose="02040503050406030204" pitchFamily="18" charset="0"/>
                          <a:cs typeface="Cambria" panose="02040503050406030204" pitchFamily="18" charset="0"/>
                        </a:rPr>
                        <a:t> </a:t>
                      </a:r>
                      <a:r>
                        <a:rPr lang="en-US" sz="600" i="1" spc="-25" dirty="0" err="1">
                          <a:effectLst/>
                          <a:latin typeface="Georgia" panose="02040502050405020303" pitchFamily="18" charset="0"/>
                          <a:ea typeface="Cambria" panose="02040503050406030204" pitchFamily="18" charset="0"/>
                          <a:cs typeface="Cambria" panose="02040503050406030204" pitchFamily="18" charset="0"/>
                        </a:rPr>
                        <a:t>δ</a:t>
                      </a:r>
                      <a:r>
                        <a:rPr lang="en-US" sz="600" spc="-25" dirty="0">
                          <a:effectLst/>
                          <a:latin typeface="Tahoma" panose="020B0604030504040204" pitchFamily="34" charset="0"/>
                          <a:ea typeface="Cambria" panose="02040503050406030204" pitchFamily="18" charset="0"/>
                          <a:cs typeface="Cambria" panose="02040503050406030204" pitchFamily="18" charset="0"/>
                        </a:rPr>
                        <a:t>ˆ</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5"/>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a:t>
                      </a:r>
                      <a:r>
                        <a:rPr lang="en-US" sz="600" spc="-10">
                          <a:effectLst/>
                          <a:latin typeface="Cambria" panose="02040503050406030204" pitchFamily="18" charset="0"/>
                          <a:ea typeface="Cambria" panose="02040503050406030204" pitchFamily="18" charset="0"/>
                          <a:cs typeface="Cambria" panose="02040503050406030204" pitchFamily="18" charset="0"/>
                        </a:rPr>
                        <a:t>0.040</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5"/>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0.048</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5"/>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0.002</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5"/>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0.037</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369307969"/>
                  </a:ext>
                </a:extLst>
              </a:tr>
              <a:tr h="91440">
                <a:tc>
                  <a:txBody>
                    <a:bodyPr/>
                    <a:lstStyle/>
                    <a:p>
                      <a:pPr marL="0" marR="0" algn="l">
                        <a:lnSpc>
                          <a:spcPts val="1095"/>
                        </a:lnSpc>
                        <a:spcBef>
                          <a:spcPts val="0"/>
                        </a:spcBef>
                        <a:spcAft>
                          <a:spcPts val="0"/>
                        </a:spcAft>
                      </a:pPr>
                      <a:r>
                        <a:rPr lang="en-US" sz="500" dirty="0">
                          <a:effectLst/>
                          <a:latin typeface="Times New Roman" panose="02020603050405020304" pitchFamily="18" charset="0"/>
                          <a:ea typeface="Cambria" panose="02040503050406030204" pitchFamily="18" charset="0"/>
                          <a:cs typeface="Cambria" panose="02040503050406030204" pitchFamily="18" charset="0"/>
                        </a:rPr>
                        <a:t> </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(0.116)</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(0.111)</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(0.072)</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1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(0.087)</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3633786719"/>
                  </a:ext>
                </a:extLst>
              </a:tr>
              <a:tr h="91440">
                <a:tc>
                  <a:txBody>
                    <a:bodyPr/>
                    <a:lstStyle/>
                    <a:p>
                      <a:pPr marL="75565" marR="0" algn="l">
                        <a:lnSpc>
                          <a:spcPts val="1195"/>
                        </a:lnSpc>
                        <a:spcBef>
                          <a:spcPts val="0"/>
                        </a:spcBef>
                        <a:spcAft>
                          <a:spcPts val="0"/>
                        </a:spcAft>
                      </a:pPr>
                      <a:r>
                        <a:rPr lang="en-US" sz="600" dirty="0">
                          <a:effectLst/>
                          <a:latin typeface="Cambria" panose="02040503050406030204" pitchFamily="18" charset="0"/>
                          <a:ea typeface="Cambria" panose="02040503050406030204" pitchFamily="18" charset="0"/>
                          <a:cs typeface="Cambria" panose="02040503050406030204" pitchFamily="18" charset="0"/>
                        </a:rPr>
                        <a:t>First</a:t>
                      </a:r>
                      <a:r>
                        <a:rPr lang="en-US" sz="600" spc="30"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Stage:</a:t>
                      </a:r>
                      <a:r>
                        <a:rPr lang="en-US" sz="600" spc="120"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Timing</a:t>
                      </a:r>
                      <a:r>
                        <a:rPr lang="en-US" sz="600" spc="30"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Error</a:t>
                      </a:r>
                      <a:r>
                        <a:rPr lang="en-US" sz="600" spc="35" dirty="0">
                          <a:effectLst/>
                          <a:latin typeface="Cambria" panose="02040503050406030204" pitchFamily="18" charset="0"/>
                          <a:ea typeface="Cambria" panose="02040503050406030204" pitchFamily="18" charset="0"/>
                          <a:cs typeface="Cambria" panose="02040503050406030204" pitchFamily="18" charset="0"/>
                        </a:rPr>
                        <a:t> </a:t>
                      </a:r>
                      <a:r>
                        <a:rPr lang="en-US" sz="600" i="1" spc="-25" dirty="0">
                          <a:effectLst/>
                          <a:latin typeface="Georgia" panose="02040502050405020303" pitchFamily="18" charset="0"/>
                          <a:ea typeface="Cambria" panose="02040503050406030204" pitchFamily="18" charset="0"/>
                          <a:cs typeface="Cambria" panose="02040503050406030204" pitchFamily="18" charset="0"/>
                        </a:rPr>
                        <a:t>β</a:t>
                      </a:r>
                      <a:r>
                        <a:rPr lang="en-US" sz="600" spc="-25" dirty="0">
                          <a:effectLst/>
                          <a:latin typeface="Tahoma" panose="020B0604030504040204" pitchFamily="34" charset="0"/>
                          <a:ea typeface="Cambria" panose="02040503050406030204" pitchFamily="18" charset="0"/>
                          <a:cs typeface="Cambria" panose="02040503050406030204" pitchFamily="18" charset="0"/>
                        </a:rPr>
                        <a:t>ˆ</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1.282**</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20000"/>
                        <a:lumOff val="80000"/>
                      </a:schemeClr>
                    </a:solidFill>
                  </a:tcPr>
                </a:tc>
                <a:tc>
                  <a:txBody>
                    <a:bodyPr/>
                    <a:lstStyle/>
                    <a:p>
                      <a:pPr marL="1905" marR="1905" algn="ctr">
                        <a:lnSpc>
                          <a:spcPts val="1140"/>
                        </a:lnSpc>
                        <a:spcBef>
                          <a:spcPts val="5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0.837**</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20000"/>
                        <a:lumOff val="80000"/>
                      </a:schemeClr>
                    </a:solidFill>
                  </a:tcPr>
                </a:tc>
                <a:tc>
                  <a:txBody>
                    <a:bodyPr/>
                    <a:lstStyle/>
                    <a:p>
                      <a:pPr marL="1905" marR="1905" algn="ctr">
                        <a:lnSpc>
                          <a:spcPts val="1140"/>
                        </a:lnSpc>
                        <a:spcBef>
                          <a:spcPts val="5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0.968***</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20000"/>
                        <a:lumOff val="80000"/>
                      </a:schemeClr>
                    </a:solidFill>
                  </a:tcPr>
                </a:tc>
                <a:tc>
                  <a:txBody>
                    <a:bodyPr/>
                    <a:lstStyle/>
                    <a:p>
                      <a:pPr marL="2540" marR="2540" algn="ctr">
                        <a:lnSpc>
                          <a:spcPts val="1140"/>
                        </a:lnSpc>
                        <a:spcBef>
                          <a:spcPts val="5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0.829***</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20000"/>
                        <a:lumOff val="80000"/>
                      </a:schemeClr>
                    </a:solidFill>
                  </a:tcPr>
                </a:tc>
                <a:extLst>
                  <a:ext uri="{0D108BD9-81ED-4DB2-BD59-A6C34878D82A}">
                    <a16:rowId xmlns:a16="http://schemas.microsoft.com/office/drawing/2014/main" val="3109439931"/>
                  </a:ext>
                </a:extLst>
              </a:tr>
              <a:tr h="91440">
                <a:tc>
                  <a:txBody>
                    <a:bodyPr/>
                    <a:lstStyle/>
                    <a:p>
                      <a:pPr marL="0" marR="0" algn="l">
                        <a:lnSpc>
                          <a:spcPts val="1095"/>
                        </a:lnSpc>
                        <a:spcBef>
                          <a:spcPts val="0"/>
                        </a:spcBef>
                        <a:spcAft>
                          <a:spcPts val="0"/>
                        </a:spcAft>
                      </a:pPr>
                      <a:r>
                        <a:rPr lang="en-US" sz="500" dirty="0">
                          <a:effectLst/>
                          <a:latin typeface="Times New Roman" panose="02020603050405020304" pitchFamily="18" charset="0"/>
                          <a:ea typeface="Cambria" panose="02040503050406030204" pitchFamily="18" charset="0"/>
                          <a:cs typeface="Cambria" panose="02040503050406030204" pitchFamily="18" charset="0"/>
                        </a:rPr>
                        <a:t> </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(0.456)</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20000"/>
                        <a:lumOff val="80000"/>
                      </a:schemeClr>
                    </a:solidFill>
                  </a:tcPr>
                </a:tc>
                <a:tc>
                  <a:txBody>
                    <a:bodyPr/>
                    <a:lstStyle/>
                    <a:p>
                      <a:pPr marL="1905" marR="1905" algn="ctr">
                        <a:lnSpc>
                          <a:spcPts val="109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(0.267)</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20000"/>
                        <a:lumOff val="80000"/>
                      </a:schemeClr>
                    </a:solidFill>
                  </a:tcPr>
                </a:tc>
                <a:tc>
                  <a:txBody>
                    <a:bodyPr/>
                    <a:lstStyle/>
                    <a:p>
                      <a:pPr marL="1905" marR="1905" algn="ctr">
                        <a:lnSpc>
                          <a:spcPts val="109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(0.240)</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20000"/>
                        <a:lumOff val="80000"/>
                      </a:schemeClr>
                    </a:solidFill>
                  </a:tcPr>
                </a:tc>
                <a:tc>
                  <a:txBody>
                    <a:bodyPr/>
                    <a:lstStyle/>
                    <a:p>
                      <a:pPr marL="2540" marR="2540" algn="ctr">
                        <a:lnSpc>
                          <a:spcPts val="109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(0.211)</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20000"/>
                        <a:lumOff val="80000"/>
                      </a:schemeClr>
                    </a:solidFill>
                  </a:tcPr>
                </a:tc>
                <a:extLst>
                  <a:ext uri="{0D108BD9-81ED-4DB2-BD59-A6C34878D82A}">
                    <a16:rowId xmlns:a16="http://schemas.microsoft.com/office/drawing/2014/main" val="452323931"/>
                  </a:ext>
                </a:extLst>
              </a:tr>
              <a:tr h="91440">
                <a:tc>
                  <a:txBody>
                    <a:bodyPr/>
                    <a:lstStyle/>
                    <a:p>
                      <a:pPr marL="75565" marR="0" algn="l">
                        <a:lnSpc>
                          <a:spcPts val="1125"/>
                        </a:lnSpc>
                        <a:spcBef>
                          <a:spcPts val="0"/>
                        </a:spcBef>
                        <a:spcAft>
                          <a:spcPts val="0"/>
                        </a:spcAft>
                      </a:pPr>
                      <a:r>
                        <a:rPr lang="en-US" sz="600" dirty="0">
                          <a:effectLst/>
                          <a:latin typeface="Cambria" panose="02040503050406030204" pitchFamily="18" charset="0"/>
                          <a:ea typeface="Cambria" panose="02040503050406030204" pitchFamily="18" charset="0"/>
                          <a:cs typeface="Cambria" panose="02040503050406030204" pitchFamily="18" charset="0"/>
                        </a:rPr>
                        <a:t>Cragg-Donald</a:t>
                      </a:r>
                      <a:r>
                        <a:rPr lang="en-US" sz="600" spc="-10"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F-</a:t>
                      </a:r>
                      <a:r>
                        <a:rPr lang="en-US" sz="600" spc="-10" dirty="0">
                          <a:effectLst/>
                          <a:latin typeface="Cambria" panose="02040503050406030204" pitchFamily="18" charset="0"/>
                          <a:ea typeface="Cambria" panose="02040503050406030204" pitchFamily="18" charset="0"/>
                          <a:cs typeface="Cambria" panose="02040503050406030204" pitchFamily="18" charset="0"/>
                        </a:rPr>
                        <a:t>Statistic</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0" algn="ctr">
                        <a:lnSpc>
                          <a:spcPts val="112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21.5163</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2540" marR="635" algn="ctr">
                        <a:lnSpc>
                          <a:spcPts val="112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15.9941</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2540" marR="635" algn="ctr">
                        <a:lnSpc>
                          <a:spcPts val="112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38.1511</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3810" marR="1270" algn="ctr">
                        <a:lnSpc>
                          <a:spcPts val="112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28.4921</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252861816"/>
                  </a:ext>
                </a:extLst>
              </a:tr>
              <a:tr h="91440">
                <a:tc>
                  <a:txBody>
                    <a:bodyPr/>
                    <a:lstStyle/>
                    <a:p>
                      <a:pPr marL="75565" marR="0" algn="l">
                        <a:lnSpc>
                          <a:spcPts val="1040"/>
                        </a:lnSpc>
                        <a:spcBef>
                          <a:spcPts val="0"/>
                        </a:spcBef>
                        <a:spcAft>
                          <a:spcPts val="0"/>
                        </a:spcAft>
                      </a:pPr>
                      <a:r>
                        <a:rPr lang="en-US" sz="600" b="1" spc="-20" dirty="0">
                          <a:effectLst/>
                          <a:latin typeface="Georgia" panose="02040502050405020303" pitchFamily="18" charset="0"/>
                          <a:ea typeface="Cambria" panose="02040503050406030204" pitchFamily="18" charset="0"/>
                          <a:cs typeface="Cambria" panose="02040503050406030204" pitchFamily="18" charset="0"/>
                        </a:rPr>
                        <a:t>IV:</a:t>
                      </a:r>
                      <a:r>
                        <a:rPr lang="en-US" sz="600" b="1" spc="40" dirty="0">
                          <a:effectLst/>
                          <a:latin typeface="Georgia" panose="02040502050405020303" pitchFamily="18" charset="0"/>
                          <a:ea typeface="Cambria" panose="02040503050406030204" pitchFamily="18" charset="0"/>
                          <a:cs typeface="Cambria" panose="02040503050406030204" pitchFamily="18" charset="0"/>
                        </a:rPr>
                        <a:t> </a:t>
                      </a:r>
                      <a:r>
                        <a:rPr lang="en-US" sz="600" b="1" spc="-20" dirty="0">
                          <a:effectLst/>
                          <a:latin typeface="Georgia" panose="02040502050405020303" pitchFamily="18" charset="0"/>
                          <a:ea typeface="Cambria" panose="02040503050406030204" pitchFamily="18" charset="0"/>
                          <a:cs typeface="Cambria" panose="02040503050406030204" pitchFamily="18" charset="0"/>
                        </a:rPr>
                        <a:t>Earmarked</a:t>
                      </a:r>
                      <a:r>
                        <a:rPr lang="en-US" sz="600" b="1" spc="40" dirty="0">
                          <a:effectLst/>
                          <a:latin typeface="Georgia" panose="02040502050405020303" pitchFamily="18" charset="0"/>
                          <a:ea typeface="Cambria" panose="02040503050406030204" pitchFamily="18" charset="0"/>
                          <a:cs typeface="Cambria" panose="02040503050406030204" pitchFamily="18" charset="0"/>
                        </a:rPr>
                        <a:t> </a:t>
                      </a:r>
                      <a:r>
                        <a:rPr lang="en-US" sz="600" b="1" spc="-20" dirty="0">
                          <a:effectLst/>
                          <a:latin typeface="Georgia" panose="02040502050405020303" pitchFamily="18" charset="0"/>
                          <a:ea typeface="Cambria" panose="02040503050406030204" pitchFamily="18" charset="0"/>
                          <a:cs typeface="Cambria" panose="02040503050406030204" pitchFamily="18" charset="0"/>
                        </a:rPr>
                        <a:t>Revenues</a:t>
                      </a:r>
                      <a:r>
                        <a:rPr lang="en-US" sz="600" b="1" spc="45" dirty="0">
                          <a:effectLst/>
                          <a:latin typeface="Georgia" panose="02040502050405020303" pitchFamily="18" charset="0"/>
                          <a:ea typeface="Cambria" panose="02040503050406030204" pitchFamily="18" charset="0"/>
                          <a:cs typeface="Cambria" panose="02040503050406030204" pitchFamily="18" charset="0"/>
                        </a:rPr>
                        <a:t> </a:t>
                      </a:r>
                      <a:r>
                        <a:rPr lang="en-US" sz="600" b="1" spc="-20" dirty="0">
                          <a:effectLst/>
                          <a:latin typeface="Georgia" panose="02040502050405020303" pitchFamily="18" charset="0"/>
                          <a:ea typeface="Cambria" panose="02040503050406030204" pitchFamily="18" charset="0"/>
                          <a:cs typeface="Cambria" panose="02040503050406030204" pitchFamily="18" charset="0"/>
                        </a:rPr>
                        <a:t>Timing</a:t>
                      </a:r>
                      <a:r>
                        <a:rPr lang="en-US" sz="600" b="1" spc="40" dirty="0">
                          <a:effectLst/>
                          <a:latin typeface="Georgia" panose="02040502050405020303" pitchFamily="18" charset="0"/>
                          <a:ea typeface="Cambria" panose="02040503050406030204" pitchFamily="18" charset="0"/>
                          <a:cs typeface="Cambria" panose="02040503050406030204" pitchFamily="18" charset="0"/>
                        </a:rPr>
                        <a:t> </a:t>
                      </a:r>
                      <a:r>
                        <a:rPr lang="en-US" sz="600" b="1" spc="-20" dirty="0">
                          <a:effectLst/>
                          <a:latin typeface="Georgia" panose="02040502050405020303" pitchFamily="18" charset="0"/>
                          <a:ea typeface="Cambria" panose="02040503050406030204" pitchFamily="18" charset="0"/>
                          <a:cs typeface="Cambria" panose="02040503050406030204" pitchFamily="18" charset="0"/>
                        </a:rPr>
                        <a:t>Error</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508646132"/>
                  </a:ext>
                </a:extLst>
              </a:tr>
              <a:tr h="91440">
                <a:tc>
                  <a:txBody>
                    <a:bodyPr/>
                    <a:lstStyle/>
                    <a:p>
                      <a:pPr marL="75565" marR="0" algn="l">
                        <a:lnSpc>
                          <a:spcPts val="1195"/>
                        </a:lnSpc>
                        <a:spcBef>
                          <a:spcPts val="0"/>
                        </a:spcBef>
                        <a:spcAft>
                          <a:spcPts val="0"/>
                        </a:spcAft>
                      </a:pPr>
                      <a:r>
                        <a:rPr lang="en-US" sz="600" dirty="0">
                          <a:effectLst/>
                          <a:latin typeface="Cambria" panose="02040503050406030204" pitchFamily="18" charset="0"/>
                          <a:ea typeface="Cambria" panose="02040503050406030204" pitchFamily="18" charset="0"/>
                          <a:cs typeface="Cambria" panose="02040503050406030204" pitchFamily="18" charset="0"/>
                        </a:rPr>
                        <a:t>Cash</a:t>
                      </a:r>
                      <a:r>
                        <a:rPr lang="en-US" sz="600" spc="135"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Reserves</a:t>
                      </a:r>
                      <a:r>
                        <a:rPr lang="en-US" sz="600" spc="135"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a:t>
                      </a:r>
                      <a:r>
                        <a:rPr lang="en-US" sz="600" spc="140"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DR)</a:t>
                      </a:r>
                      <a:r>
                        <a:rPr lang="en-US" sz="600" spc="135" dirty="0">
                          <a:effectLst/>
                          <a:latin typeface="Cambria" panose="02040503050406030204" pitchFamily="18" charset="0"/>
                          <a:ea typeface="Cambria" panose="02040503050406030204" pitchFamily="18" charset="0"/>
                          <a:cs typeface="Cambria" panose="02040503050406030204" pitchFamily="18" charset="0"/>
                        </a:rPr>
                        <a:t> </a:t>
                      </a:r>
                      <a:r>
                        <a:rPr lang="en-US" sz="600" i="1" spc="-25" dirty="0" err="1">
                          <a:effectLst/>
                          <a:latin typeface="Georgia" panose="02040502050405020303" pitchFamily="18" charset="0"/>
                          <a:ea typeface="Cambria" panose="02040503050406030204" pitchFamily="18" charset="0"/>
                          <a:cs typeface="Cambria" panose="02040503050406030204" pitchFamily="18" charset="0"/>
                        </a:rPr>
                        <a:t>δ</a:t>
                      </a:r>
                      <a:r>
                        <a:rPr lang="en-US" sz="600" spc="-25" dirty="0">
                          <a:effectLst/>
                          <a:latin typeface="Tahoma" panose="020B0604030504040204" pitchFamily="34" charset="0"/>
                          <a:ea typeface="Cambria" panose="02040503050406030204" pitchFamily="18" charset="0"/>
                          <a:cs typeface="Cambria" panose="02040503050406030204" pitchFamily="18" charset="0"/>
                        </a:rPr>
                        <a:t>ˆ</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5"/>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0.150</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5"/>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0.433</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5"/>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0.434</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5"/>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0.435</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51573314"/>
                  </a:ext>
                </a:extLst>
              </a:tr>
              <a:tr h="91440">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(1.604)</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(0.660)</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(0.332)</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1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(0.345)</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288955988"/>
                  </a:ext>
                </a:extLst>
              </a:tr>
              <a:tr h="91440">
                <a:tc>
                  <a:txBody>
                    <a:bodyPr/>
                    <a:lstStyle/>
                    <a:p>
                      <a:pPr marL="75565" marR="0" algn="l">
                        <a:lnSpc>
                          <a:spcPts val="1195"/>
                        </a:lnSpc>
                        <a:spcBef>
                          <a:spcPts val="0"/>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First</a:t>
                      </a:r>
                      <a:r>
                        <a:rPr lang="en-US" sz="600" spc="30">
                          <a:effectLst/>
                          <a:latin typeface="Cambria" panose="02040503050406030204" pitchFamily="18" charset="0"/>
                          <a:ea typeface="Cambria" panose="02040503050406030204" pitchFamily="18" charset="0"/>
                          <a:cs typeface="Cambria" panose="02040503050406030204" pitchFamily="18" charset="0"/>
                        </a:rPr>
                        <a:t> </a:t>
                      </a:r>
                      <a:r>
                        <a:rPr lang="en-US" sz="600">
                          <a:effectLst/>
                          <a:latin typeface="Cambria" panose="02040503050406030204" pitchFamily="18" charset="0"/>
                          <a:ea typeface="Cambria" panose="02040503050406030204" pitchFamily="18" charset="0"/>
                          <a:cs typeface="Cambria" panose="02040503050406030204" pitchFamily="18" charset="0"/>
                        </a:rPr>
                        <a:t>Stage:</a:t>
                      </a:r>
                      <a:r>
                        <a:rPr lang="en-US" sz="600" spc="120">
                          <a:effectLst/>
                          <a:latin typeface="Cambria" panose="02040503050406030204" pitchFamily="18" charset="0"/>
                          <a:ea typeface="Cambria" panose="02040503050406030204" pitchFamily="18" charset="0"/>
                          <a:cs typeface="Cambria" panose="02040503050406030204" pitchFamily="18" charset="0"/>
                        </a:rPr>
                        <a:t> </a:t>
                      </a:r>
                      <a:r>
                        <a:rPr lang="en-US" sz="600">
                          <a:effectLst/>
                          <a:latin typeface="Cambria" panose="02040503050406030204" pitchFamily="18" charset="0"/>
                          <a:ea typeface="Cambria" panose="02040503050406030204" pitchFamily="18" charset="0"/>
                          <a:cs typeface="Cambria" panose="02040503050406030204" pitchFamily="18" charset="0"/>
                        </a:rPr>
                        <a:t>Timing</a:t>
                      </a:r>
                      <a:r>
                        <a:rPr lang="en-US" sz="600" spc="30">
                          <a:effectLst/>
                          <a:latin typeface="Cambria" panose="02040503050406030204" pitchFamily="18" charset="0"/>
                          <a:ea typeface="Cambria" panose="02040503050406030204" pitchFamily="18" charset="0"/>
                          <a:cs typeface="Cambria" panose="02040503050406030204" pitchFamily="18" charset="0"/>
                        </a:rPr>
                        <a:t> </a:t>
                      </a:r>
                      <a:r>
                        <a:rPr lang="en-US" sz="600">
                          <a:effectLst/>
                          <a:latin typeface="Cambria" panose="02040503050406030204" pitchFamily="18" charset="0"/>
                          <a:ea typeface="Cambria" panose="02040503050406030204" pitchFamily="18" charset="0"/>
                          <a:cs typeface="Cambria" panose="02040503050406030204" pitchFamily="18" charset="0"/>
                        </a:rPr>
                        <a:t>Error</a:t>
                      </a:r>
                      <a:r>
                        <a:rPr lang="en-US" sz="600" spc="35">
                          <a:effectLst/>
                          <a:latin typeface="Cambria" panose="02040503050406030204" pitchFamily="18" charset="0"/>
                          <a:ea typeface="Cambria" panose="02040503050406030204" pitchFamily="18" charset="0"/>
                          <a:cs typeface="Cambria" panose="02040503050406030204" pitchFamily="18" charset="0"/>
                        </a:rPr>
                        <a:t> </a:t>
                      </a:r>
                      <a:r>
                        <a:rPr lang="en-US" sz="600" i="1" spc="-25">
                          <a:effectLst/>
                          <a:latin typeface="Georgia" panose="02040502050405020303" pitchFamily="18" charset="0"/>
                          <a:ea typeface="Cambria" panose="02040503050406030204" pitchFamily="18" charset="0"/>
                          <a:cs typeface="Cambria" panose="02040503050406030204" pitchFamily="18" charset="0"/>
                        </a:rPr>
                        <a:t>β</a:t>
                      </a:r>
                      <a:r>
                        <a:rPr lang="en-US" sz="600" spc="-25">
                          <a:effectLst/>
                          <a:latin typeface="Tahoma" panose="020B0604030504040204" pitchFamily="34" charset="0"/>
                          <a:ea typeface="Cambria" panose="02040503050406030204" pitchFamily="18" charset="0"/>
                          <a:cs typeface="Cambria" panose="02040503050406030204" pitchFamily="18" charset="0"/>
                        </a:rPr>
                        <a:t>ˆ</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0"/>
                        </a:spcBef>
                        <a:spcAft>
                          <a:spcPts val="0"/>
                        </a:spcAft>
                      </a:pPr>
                      <a:r>
                        <a:rPr lang="en-US" sz="600" dirty="0">
                          <a:effectLst/>
                          <a:latin typeface="Cambria" panose="02040503050406030204" pitchFamily="18" charset="0"/>
                          <a:ea typeface="Cambria" panose="02040503050406030204" pitchFamily="18" charset="0"/>
                          <a:cs typeface="Cambria" panose="02040503050406030204" pitchFamily="18" charset="0"/>
                        </a:rPr>
                        <a:t>-</a:t>
                      </a:r>
                      <a:r>
                        <a:rPr lang="en-US" sz="600" spc="-10" dirty="0">
                          <a:effectLst/>
                          <a:latin typeface="Cambria" panose="02040503050406030204" pitchFamily="18" charset="0"/>
                          <a:ea typeface="Cambria" panose="02040503050406030204" pitchFamily="18" charset="0"/>
                          <a:cs typeface="Cambria" panose="02040503050406030204" pitchFamily="18" charset="0"/>
                        </a:rPr>
                        <a:t>0.163</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0"/>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a:t>
                      </a:r>
                      <a:r>
                        <a:rPr lang="en-US" sz="600" spc="-10">
                          <a:effectLst/>
                          <a:latin typeface="Cambria" panose="02040503050406030204" pitchFamily="18" charset="0"/>
                          <a:ea typeface="Cambria" panose="02040503050406030204" pitchFamily="18" charset="0"/>
                          <a:cs typeface="Cambria" panose="02040503050406030204" pitchFamily="18" charset="0"/>
                        </a:rPr>
                        <a:t>0.287</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0"/>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a:t>
                      </a:r>
                      <a:r>
                        <a:rPr lang="en-US" sz="600" spc="-10">
                          <a:effectLst/>
                          <a:latin typeface="Cambria" panose="02040503050406030204" pitchFamily="18" charset="0"/>
                          <a:ea typeface="Cambria" panose="02040503050406030204" pitchFamily="18" charset="0"/>
                          <a:cs typeface="Cambria" panose="02040503050406030204" pitchFamily="18" charset="0"/>
                        </a:rPr>
                        <a:t>0.303</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0"/>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a:t>
                      </a:r>
                      <a:r>
                        <a:rPr lang="en-US" sz="600" spc="-10">
                          <a:effectLst/>
                          <a:latin typeface="Cambria" panose="02040503050406030204" pitchFamily="18" charset="0"/>
                          <a:ea typeface="Cambria" panose="02040503050406030204" pitchFamily="18" charset="0"/>
                          <a:cs typeface="Cambria" panose="02040503050406030204" pitchFamily="18" charset="0"/>
                        </a:rPr>
                        <a:t>0.301</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28965396"/>
                  </a:ext>
                </a:extLst>
              </a:tr>
              <a:tr h="91440">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(0.374)</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(0.254)</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(0.206)</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(0.237)</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580487892"/>
                  </a:ext>
                </a:extLst>
              </a:tr>
              <a:tr h="91440">
                <a:tc>
                  <a:txBody>
                    <a:bodyPr/>
                    <a:lstStyle/>
                    <a:p>
                      <a:pPr marL="75565" marR="0" algn="l">
                        <a:lnSpc>
                          <a:spcPts val="1125"/>
                        </a:lnSpc>
                        <a:spcBef>
                          <a:spcPts val="0"/>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Cragg-Donald</a:t>
                      </a:r>
                      <a:r>
                        <a:rPr lang="en-US" sz="600" spc="-10">
                          <a:effectLst/>
                          <a:latin typeface="Cambria" panose="02040503050406030204" pitchFamily="18" charset="0"/>
                          <a:ea typeface="Cambria" panose="02040503050406030204" pitchFamily="18" charset="0"/>
                          <a:cs typeface="Cambria" panose="02040503050406030204" pitchFamily="18" charset="0"/>
                        </a:rPr>
                        <a:t> </a:t>
                      </a:r>
                      <a:r>
                        <a:rPr lang="en-US" sz="600">
                          <a:effectLst/>
                          <a:latin typeface="Cambria" panose="02040503050406030204" pitchFamily="18" charset="0"/>
                          <a:ea typeface="Cambria" panose="02040503050406030204" pitchFamily="18" charset="0"/>
                          <a:cs typeface="Cambria" panose="02040503050406030204" pitchFamily="18" charset="0"/>
                        </a:rPr>
                        <a:t>F-</a:t>
                      </a:r>
                      <a:r>
                        <a:rPr lang="en-US" sz="600" spc="-10">
                          <a:effectLst/>
                          <a:latin typeface="Cambria" panose="02040503050406030204" pitchFamily="18" charset="0"/>
                          <a:ea typeface="Cambria" panose="02040503050406030204" pitchFamily="18" charset="0"/>
                          <a:cs typeface="Cambria" panose="02040503050406030204" pitchFamily="18" charset="0"/>
                        </a:rPr>
                        <a:t>Statistic</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0" algn="ctr">
                        <a:lnSpc>
                          <a:spcPts val="112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0.2911</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635" algn="ctr">
                        <a:lnSpc>
                          <a:spcPts val="112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1.5095</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635" algn="ctr">
                        <a:lnSpc>
                          <a:spcPts val="112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3.0999</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3810" marR="1270" algn="ctr">
                        <a:lnSpc>
                          <a:spcPts val="112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3.3204</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39039329"/>
                  </a:ext>
                </a:extLst>
              </a:tr>
              <a:tr h="91440">
                <a:tc>
                  <a:txBody>
                    <a:bodyPr/>
                    <a:lstStyle/>
                    <a:p>
                      <a:pPr marL="75565" marR="0" algn="l">
                        <a:lnSpc>
                          <a:spcPts val="1040"/>
                        </a:lnSpc>
                        <a:spcBef>
                          <a:spcPts val="0"/>
                        </a:spcBef>
                        <a:spcAft>
                          <a:spcPts val="0"/>
                        </a:spcAft>
                      </a:pPr>
                      <a:r>
                        <a:rPr lang="en-US" sz="600" b="1">
                          <a:effectLst/>
                          <a:latin typeface="Georgia" panose="02040502050405020303" pitchFamily="18" charset="0"/>
                          <a:ea typeface="Cambria" panose="02040503050406030204" pitchFamily="18" charset="0"/>
                          <a:cs typeface="Cambria" panose="02040503050406030204" pitchFamily="18" charset="0"/>
                        </a:rPr>
                        <a:t>IV:</a:t>
                      </a:r>
                      <a:r>
                        <a:rPr lang="en-US" sz="600" b="1" spc="-5">
                          <a:effectLst/>
                          <a:latin typeface="Georgia" panose="02040502050405020303" pitchFamily="18" charset="0"/>
                          <a:ea typeface="Cambria" panose="02040503050406030204" pitchFamily="18" charset="0"/>
                          <a:cs typeface="Cambria" panose="02040503050406030204" pitchFamily="18" charset="0"/>
                        </a:rPr>
                        <a:t> </a:t>
                      </a:r>
                      <a:r>
                        <a:rPr lang="en-US" sz="600" b="1">
                          <a:effectLst/>
                          <a:latin typeface="Georgia" panose="02040502050405020303" pitchFamily="18" charset="0"/>
                          <a:ea typeface="Cambria" panose="02040503050406030204" pitchFamily="18" charset="0"/>
                          <a:cs typeface="Cambria" panose="02040503050406030204" pitchFamily="18" charset="0"/>
                        </a:rPr>
                        <a:t>IG</a:t>
                      </a:r>
                      <a:r>
                        <a:rPr lang="en-US" sz="600" b="1" spc="-5">
                          <a:effectLst/>
                          <a:latin typeface="Georgia" panose="02040502050405020303" pitchFamily="18" charset="0"/>
                          <a:ea typeface="Cambria" panose="02040503050406030204" pitchFamily="18" charset="0"/>
                          <a:cs typeface="Cambria" panose="02040503050406030204" pitchFamily="18" charset="0"/>
                        </a:rPr>
                        <a:t> </a:t>
                      </a:r>
                      <a:r>
                        <a:rPr lang="en-US" sz="600" b="1">
                          <a:effectLst/>
                          <a:latin typeface="Georgia" panose="02040502050405020303" pitchFamily="18" charset="0"/>
                          <a:ea typeface="Cambria" panose="02040503050406030204" pitchFamily="18" charset="0"/>
                          <a:cs typeface="Cambria" panose="02040503050406030204" pitchFamily="18" charset="0"/>
                        </a:rPr>
                        <a:t>Transfers Timing</a:t>
                      </a:r>
                      <a:r>
                        <a:rPr lang="en-US" sz="600" b="1" spc="-5">
                          <a:effectLst/>
                          <a:latin typeface="Georgia" panose="02040502050405020303" pitchFamily="18" charset="0"/>
                          <a:ea typeface="Cambria" panose="02040503050406030204" pitchFamily="18" charset="0"/>
                          <a:cs typeface="Cambria" panose="02040503050406030204" pitchFamily="18" charset="0"/>
                        </a:rPr>
                        <a:t> </a:t>
                      </a:r>
                      <a:r>
                        <a:rPr lang="en-US" sz="600" b="1" spc="-10">
                          <a:effectLst/>
                          <a:latin typeface="Georgia" panose="02040502050405020303" pitchFamily="18" charset="0"/>
                          <a:ea typeface="Cambria" panose="02040503050406030204" pitchFamily="18" charset="0"/>
                          <a:cs typeface="Cambria" panose="02040503050406030204" pitchFamily="18" charset="0"/>
                        </a:rPr>
                        <a:t>Error</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dirty="0">
                          <a:effectLst/>
                          <a:latin typeface="Times New Roman" panose="02020603050405020304" pitchFamily="18" charset="0"/>
                          <a:ea typeface="Cambria" panose="02040503050406030204" pitchFamily="18" charset="0"/>
                          <a:cs typeface="Cambria" panose="02040503050406030204" pitchFamily="18" charset="0"/>
                        </a:rPr>
                        <a:t> </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984887448"/>
                  </a:ext>
                </a:extLst>
              </a:tr>
              <a:tr h="91440">
                <a:tc>
                  <a:txBody>
                    <a:bodyPr/>
                    <a:lstStyle/>
                    <a:p>
                      <a:pPr marL="75565" marR="0" algn="l">
                        <a:lnSpc>
                          <a:spcPts val="1195"/>
                        </a:lnSpc>
                        <a:spcBef>
                          <a:spcPts val="0"/>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Cash</a:t>
                      </a:r>
                      <a:r>
                        <a:rPr lang="en-US" sz="600" spc="135">
                          <a:effectLst/>
                          <a:latin typeface="Cambria" panose="02040503050406030204" pitchFamily="18" charset="0"/>
                          <a:ea typeface="Cambria" panose="02040503050406030204" pitchFamily="18" charset="0"/>
                          <a:cs typeface="Cambria" panose="02040503050406030204" pitchFamily="18" charset="0"/>
                        </a:rPr>
                        <a:t> </a:t>
                      </a:r>
                      <a:r>
                        <a:rPr lang="en-US" sz="600">
                          <a:effectLst/>
                          <a:latin typeface="Cambria" panose="02040503050406030204" pitchFamily="18" charset="0"/>
                          <a:ea typeface="Cambria" panose="02040503050406030204" pitchFamily="18" charset="0"/>
                          <a:cs typeface="Cambria" panose="02040503050406030204" pitchFamily="18" charset="0"/>
                        </a:rPr>
                        <a:t>Reserves</a:t>
                      </a:r>
                      <a:r>
                        <a:rPr lang="en-US" sz="600" spc="135">
                          <a:effectLst/>
                          <a:latin typeface="Cambria" panose="02040503050406030204" pitchFamily="18" charset="0"/>
                          <a:ea typeface="Cambria" panose="02040503050406030204" pitchFamily="18" charset="0"/>
                          <a:cs typeface="Cambria" panose="02040503050406030204" pitchFamily="18" charset="0"/>
                        </a:rPr>
                        <a:t> </a:t>
                      </a:r>
                      <a:r>
                        <a:rPr lang="en-US" sz="600">
                          <a:effectLst/>
                          <a:latin typeface="Cambria" panose="02040503050406030204" pitchFamily="18" charset="0"/>
                          <a:ea typeface="Cambria" panose="02040503050406030204" pitchFamily="18" charset="0"/>
                          <a:cs typeface="Cambria" panose="02040503050406030204" pitchFamily="18" charset="0"/>
                        </a:rPr>
                        <a:t>(%</a:t>
                      </a:r>
                      <a:r>
                        <a:rPr lang="en-US" sz="600" spc="140">
                          <a:effectLst/>
                          <a:latin typeface="Cambria" panose="02040503050406030204" pitchFamily="18" charset="0"/>
                          <a:ea typeface="Cambria" panose="02040503050406030204" pitchFamily="18" charset="0"/>
                          <a:cs typeface="Cambria" panose="02040503050406030204" pitchFamily="18" charset="0"/>
                        </a:rPr>
                        <a:t> </a:t>
                      </a:r>
                      <a:r>
                        <a:rPr lang="en-US" sz="600">
                          <a:effectLst/>
                          <a:latin typeface="Cambria" panose="02040503050406030204" pitchFamily="18" charset="0"/>
                          <a:ea typeface="Cambria" panose="02040503050406030204" pitchFamily="18" charset="0"/>
                          <a:cs typeface="Cambria" panose="02040503050406030204" pitchFamily="18" charset="0"/>
                        </a:rPr>
                        <a:t>DR)</a:t>
                      </a:r>
                      <a:r>
                        <a:rPr lang="en-US" sz="600" spc="135">
                          <a:effectLst/>
                          <a:latin typeface="Cambria" panose="02040503050406030204" pitchFamily="18" charset="0"/>
                          <a:ea typeface="Cambria" panose="02040503050406030204" pitchFamily="18" charset="0"/>
                          <a:cs typeface="Cambria" panose="02040503050406030204" pitchFamily="18" charset="0"/>
                        </a:rPr>
                        <a:t> </a:t>
                      </a:r>
                      <a:r>
                        <a:rPr lang="en-US" sz="600" i="1" spc="-25">
                          <a:effectLst/>
                          <a:latin typeface="Georgia" panose="02040502050405020303" pitchFamily="18" charset="0"/>
                          <a:ea typeface="Cambria" panose="02040503050406030204" pitchFamily="18" charset="0"/>
                          <a:cs typeface="Cambria" panose="02040503050406030204" pitchFamily="18" charset="0"/>
                        </a:rPr>
                        <a:t>δ</a:t>
                      </a:r>
                      <a:r>
                        <a:rPr lang="en-US" sz="600" spc="-25">
                          <a:effectLst/>
                          <a:latin typeface="Tahoma" panose="020B0604030504040204" pitchFamily="34" charset="0"/>
                          <a:ea typeface="Cambria" panose="02040503050406030204" pitchFamily="18" charset="0"/>
                          <a:cs typeface="Cambria" panose="02040503050406030204" pitchFamily="18" charset="0"/>
                        </a:rPr>
                        <a:t>ˆ</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5"/>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a:t>
                      </a:r>
                      <a:r>
                        <a:rPr lang="en-US" sz="600" spc="-10">
                          <a:effectLst/>
                          <a:latin typeface="Cambria" panose="02040503050406030204" pitchFamily="18" charset="0"/>
                          <a:ea typeface="Cambria" panose="02040503050406030204" pitchFamily="18" charset="0"/>
                          <a:cs typeface="Cambria" panose="02040503050406030204" pitchFamily="18" charset="0"/>
                        </a:rPr>
                        <a:t>0.064</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5"/>
                        </a:spcBef>
                        <a:spcAft>
                          <a:spcPts val="0"/>
                        </a:spcAft>
                      </a:pPr>
                      <a:r>
                        <a:rPr lang="en-US" sz="600" dirty="0">
                          <a:effectLst/>
                          <a:latin typeface="Cambria" panose="02040503050406030204" pitchFamily="18" charset="0"/>
                          <a:ea typeface="Cambria" panose="02040503050406030204" pitchFamily="18" charset="0"/>
                          <a:cs typeface="Cambria" panose="02040503050406030204" pitchFamily="18" charset="0"/>
                        </a:rPr>
                        <a:t>-</a:t>
                      </a:r>
                      <a:r>
                        <a:rPr lang="en-US" sz="600" spc="-10" dirty="0">
                          <a:effectLst/>
                          <a:latin typeface="Cambria" panose="02040503050406030204" pitchFamily="18" charset="0"/>
                          <a:ea typeface="Cambria" panose="02040503050406030204" pitchFamily="18" charset="0"/>
                          <a:cs typeface="Cambria" panose="02040503050406030204" pitchFamily="18" charset="0"/>
                        </a:rPr>
                        <a:t>0.103</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5"/>
                        </a:spcBef>
                        <a:spcAft>
                          <a:spcPts val="0"/>
                        </a:spcAft>
                      </a:pPr>
                      <a:r>
                        <a:rPr lang="en-US" sz="600" dirty="0">
                          <a:effectLst/>
                          <a:latin typeface="Cambria" panose="02040503050406030204" pitchFamily="18" charset="0"/>
                          <a:ea typeface="Cambria" panose="02040503050406030204" pitchFamily="18" charset="0"/>
                          <a:cs typeface="Cambria" panose="02040503050406030204" pitchFamily="18" charset="0"/>
                        </a:rPr>
                        <a:t>-</a:t>
                      </a:r>
                      <a:r>
                        <a:rPr lang="en-US" sz="600" spc="-10" dirty="0">
                          <a:effectLst/>
                          <a:latin typeface="Cambria" panose="02040503050406030204" pitchFamily="18" charset="0"/>
                          <a:ea typeface="Cambria" panose="02040503050406030204" pitchFamily="18" charset="0"/>
                          <a:cs typeface="Cambria" panose="02040503050406030204" pitchFamily="18" charset="0"/>
                        </a:rPr>
                        <a:t>0.163</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5"/>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a:t>
                      </a:r>
                      <a:r>
                        <a:rPr lang="en-US" sz="600" spc="-10">
                          <a:effectLst/>
                          <a:latin typeface="Cambria" panose="02040503050406030204" pitchFamily="18" charset="0"/>
                          <a:ea typeface="Cambria" panose="02040503050406030204" pitchFamily="18" charset="0"/>
                          <a:cs typeface="Cambria" panose="02040503050406030204" pitchFamily="18" charset="0"/>
                        </a:rPr>
                        <a:t>0.163</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524476937"/>
                  </a:ext>
                </a:extLst>
              </a:tr>
              <a:tr h="91440">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(0.259)</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(0.340)</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(0.273)</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1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(0.351)</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4030531091"/>
                  </a:ext>
                </a:extLst>
              </a:tr>
              <a:tr h="91440">
                <a:tc>
                  <a:txBody>
                    <a:bodyPr/>
                    <a:lstStyle/>
                    <a:p>
                      <a:pPr marL="75565" marR="0" algn="l">
                        <a:lnSpc>
                          <a:spcPts val="1195"/>
                        </a:lnSpc>
                        <a:spcBef>
                          <a:spcPts val="0"/>
                        </a:spcBef>
                        <a:spcAft>
                          <a:spcPts val="0"/>
                        </a:spcAft>
                      </a:pPr>
                      <a:r>
                        <a:rPr lang="en-US" sz="600" dirty="0">
                          <a:effectLst/>
                          <a:latin typeface="Cambria" panose="02040503050406030204" pitchFamily="18" charset="0"/>
                          <a:ea typeface="Cambria" panose="02040503050406030204" pitchFamily="18" charset="0"/>
                          <a:cs typeface="Cambria" panose="02040503050406030204" pitchFamily="18" charset="0"/>
                        </a:rPr>
                        <a:t>First</a:t>
                      </a:r>
                      <a:r>
                        <a:rPr lang="en-US" sz="600" spc="30"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Stage:</a:t>
                      </a:r>
                      <a:r>
                        <a:rPr lang="en-US" sz="600" spc="120"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Timing</a:t>
                      </a:r>
                      <a:r>
                        <a:rPr lang="en-US" sz="600" spc="30"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Error</a:t>
                      </a:r>
                      <a:r>
                        <a:rPr lang="en-US" sz="600" spc="35" dirty="0">
                          <a:effectLst/>
                          <a:latin typeface="Cambria" panose="02040503050406030204" pitchFamily="18" charset="0"/>
                          <a:ea typeface="Cambria" panose="02040503050406030204" pitchFamily="18" charset="0"/>
                          <a:cs typeface="Cambria" panose="02040503050406030204" pitchFamily="18" charset="0"/>
                        </a:rPr>
                        <a:t> </a:t>
                      </a:r>
                      <a:r>
                        <a:rPr lang="en-US" sz="600" i="1" spc="-25" dirty="0">
                          <a:effectLst/>
                          <a:latin typeface="Georgia" panose="02040502050405020303" pitchFamily="18" charset="0"/>
                          <a:ea typeface="Cambria" panose="02040503050406030204" pitchFamily="18" charset="0"/>
                          <a:cs typeface="Cambria" panose="02040503050406030204" pitchFamily="18" charset="0"/>
                        </a:rPr>
                        <a:t>β</a:t>
                      </a:r>
                      <a:r>
                        <a:rPr lang="en-US" sz="600" spc="-25" dirty="0">
                          <a:effectLst/>
                          <a:latin typeface="Tahoma" panose="020B0604030504040204" pitchFamily="34" charset="0"/>
                          <a:ea typeface="Cambria" panose="02040503050406030204" pitchFamily="18" charset="0"/>
                          <a:cs typeface="Cambria" panose="02040503050406030204" pitchFamily="18" charset="0"/>
                        </a:rPr>
                        <a:t>ˆ</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0.576+</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2540" algn="ctr">
                        <a:lnSpc>
                          <a:spcPts val="1140"/>
                        </a:lnSpc>
                        <a:spcBef>
                          <a:spcPts val="5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0.317</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0.373+</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0"/>
                        </a:spcBef>
                        <a:spcAft>
                          <a:spcPts val="0"/>
                        </a:spcAft>
                      </a:pPr>
                      <a:r>
                        <a:rPr lang="en-US" sz="600" spc="-20">
                          <a:effectLst/>
                          <a:latin typeface="Cambria" panose="02040503050406030204" pitchFamily="18" charset="0"/>
                          <a:ea typeface="Cambria" panose="02040503050406030204" pitchFamily="18" charset="0"/>
                          <a:cs typeface="Cambria" panose="02040503050406030204" pitchFamily="18" charset="0"/>
                        </a:rPr>
                        <a:t>0.287</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88622452"/>
                  </a:ext>
                </a:extLst>
              </a:tr>
              <a:tr h="91440">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(0.316)</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(0.228)</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(0.197)</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(0.189)</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3542323223"/>
                  </a:ext>
                </a:extLst>
              </a:tr>
              <a:tr h="91440">
                <a:tc>
                  <a:txBody>
                    <a:bodyPr/>
                    <a:lstStyle/>
                    <a:p>
                      <a:pPr marL="75565" marR="0" algn="l">
                        <a:lnSpc>
                          <a:spcPts val="1125"/>
                        </a:lnSpc>
                        <a:spcBef>
                          <a:spcPts val="0"/>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Cragg-Donald</a:t>
                      </a:r>
                      <a:r>
                        <a:rPr lang="en-US" sz="600" spc="-10">
                          <a:effectLst/>
                          <a:latin typeface="Cambria" panose="02040503050406030204" pitchFamily="18" charset="0"/>
                          <a:ea typeface="Cambria" panose="02040503050406030204" pitchFamily="18" charset="0"/>
                          <a:cs typeface="Cambria" panose="02040503050406030204" pitchFamily="18" charset="0"/>
                        </a:rPr>
                        <a:t> </a:t>
                      </a:r>
                      <a:r>
                        <a:rPr lang="en-US" sz="600">
                          <a:effectLst/>
                          <a:latin typeface="Cambria" panose="02040503050406030204" pitchFamily="18" charset="0"/>
                          <a:ea typeface="Cambria" panose="02040503050406030204" pitchFamily="18" charset="0"/>
                          <a:cs typeface="Cambria" panose="02040503050406030204" pitchFamily="18" charset="0"/>
                        </a:rPr>
                        <a:t>F-</a:t>
                      </a:r>
                      <a:r>
                        <a:rPr lang="en-US" sz="600" spc="-10">
                          <a:effectLst/>
                          <a:latin typeface="Cambria" panose="02040503050406030204" pitchFamily="18" charset="0"/>
                          <a:ea typeface="Cambria" panose="02040503050406030204" pitchFamily="18" charset="0"/>
                          <a:cs typeface="Cambria" panose="02040503050406030204" pitchFamily="18" charset="0"/>
                        </a:rPr>
                        <a:t>Statistic</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0" algn="ctr">
                        <a:lnSpc>
                          <a:spcPts val="1125"/>
                        </a:lnSpc>
                        <a:spcBef>
                          <a:spcPts val="0"/>
                        </a:spcBef>
                        <a:spcAft>
                          <a:spcPts val="0"/>
                        </a:spcAft>
                      </a:pPr>
                      <a:r>
                        <a:rPr lang="en-US" sz="600" spc="-20">
                          <a:effectLst/>
                          <a:latin typeface="Cambria" panose="02040503050406030204" pitchFamily="18" charset="0"/>
                          <a:ea typeface="Cambria" panose="02040503050406030204" pitchFamily="18" charset="0"/>
                          <a:cs typeface="Cambria" panose="02040503050406030204" pitchFamily="18" charset="0"/>
                        </a:rPr>
                        <a:t>8.41</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635" algn="ctr">
                        <a:lnSpc>
                          <a:spcPts val="112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4.2607</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635" algn="ctr">
                        <a:lnSpc>
                          <a:spcPts val="112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10.149</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3810" marR="1270" algn="ctr">
                        <a:lnSpc>
                          <a:spcPts val="112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6.3185</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31553803"/>
                  </a:ext>
                </a:extLst>
              </a:tr>
              <a:tr h="91440">
                <a:tc>
                  <a:txBody>
                    <a:bodyPr/>
                    <a:lstStyle/>
                    <a:p>
                      <a:pPr marL="75565" marR="0" algn="l">
                        <a:lnSpc>
                          <a:spcPts val="1025"/>
                        </a:lnSpc>
                        <a:spcBef>
                          <a:spcPts val="0"/>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Mean</a:t>
                      </a:r>
                      <a:r>
                        <a:rPr lang="en-US" sz="600" spc="35">
                          <a:effectLst/>
                          <a:latin typeface="Cambria" panose="02040503050406030204" pitchFamily="18" charset="0"/>
                          <a:ea typeface="Cambria" panose="02040503050406030204" pitchFamily="18" charset="0"/>
                          <a:cs typeface="Cambria" panose="02040503050406030204" pitchFamily="18" charset="0"/>
                        </a:rPr>
                        <a:t> </a:t>
                      </a:r>
                      <a:r>
                        <a:rPr lang="en-US" sz="600">
                          <a:effectLst/>
                          <a:latin typeface="Cambria" panose="02040503050406030204" pitchFamily="18" charset="0"/>
                          <a:ea typeface="Cambria" panose="02040503050406030204" pitchFamily="18" charset="0"/>
                          <a:cs typeface="Cambria" panose="02040503050406030204" pitchFamily="18" charset="0"/>
                        </a:rPr>
                        <a:t>Dep</a:t>
                      </a:r>
                      <a:r>
                        <a:rPr lang="en-US" sz="600" spc="40">
                          <a:effectLst/>
                          <a:latin typeface="Cambria" panose="02040503050406030204" pitchFamily="18" charset="0"/>
                          <a:ea typeface="Cambria" panose="02040503050406030204" pitchFamily="18" charset="0"/>
                          <a:cs typeface="Cambria" panose="02040503050406030204" pitchFamily="18" charset="0"/>
                        </a:rPr>
                        <a:t> </a:t>
                      </a:r>
                      <a:r>
                        <a:rPr lang="en-US" sz="600" spc="-25">
                          <a:effectLst/>
                          <a:latin typeface="Cambria" panose="02040503050406030204" pitchFamily="18" charset="0"/>
                          <a:ea typeface="Cambria" panose="02040503050406030204" pitchFamily="18" charset="0"/>
                          <a:cs typeface="Cambria" panose="02040503050406030204" pitchFamily="18" charset="0"/>
                        </a:rPr>
                        <a:t>Var</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1905" marR="1905" algn="ctr">
                        <a:lnSpc>
                          <a:spcPts val="102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0.0519</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1905" marR="1905" algn="ctr">
                        <a:lnSpc>
                          <a:spcPts val="102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0.0519</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1905" marR="1905" algn="ctr">
                        <a:lnSpc>
                          <a:spcPts val="102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0.0519</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2540" algn="ctr">
                        <a:lnSpc>
                          <a:spcPts val="102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0.0519</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74491047"/>
                  </a:ext>
                </a:extLst>
              </a:tr>
              <a:tr h="91440">
                <a:tc>
                  <a:txBody>
                    <a:bodyPr/>
                    <a:lstStyle/>
                    <a:p>
                      <a:pPr marL="75565" marR="0" algn="l">
                        <a:lnSpc>
                          <a:spcPts val="1095"/>
                        </a:lnSpc>
                        <a:spcBef>
                          <a:spcPts val="0"/>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Std.Dev.</a:t>
                      </a:r>
                      <a:r>
                        <a:rPr lang="en-US" sz="600" spc="235">
                          <a:effectLst/>
                          <a:latin typeface="Cambria" panose="02040503050406030204" pitchFamily="18" charset="0"/>
                          <a:ea typeface="Cambria" panose="02040503050406030204" pitchFamily="18" charset="0"/>
                          <a:cs typeface="Cambria" panose="02040503050406030204" pitchFamily="18" charset="0"/>
                        </a:rPr>
                        <a:t> </a:t>
                      </a:r>
                      <a:r>
                        <a:rPr lang="en-US" sz="600">
                          <a:effectLst/>
                          <a:latin typeface="Cambria" panose="02040503050406030204" pitchFamily="18" charset="0"/>
                          <a:ea typeface="Cambria" panose="02040503050406030204" pitchFamily="18" charset="0"/>
                          <a:cs typeface="Cambria" panose="02040503050406030204" pitchFamily="18" charset="0"/>
                        </a:rPr>
                        <a:t>Dep</a:t>
                      </a:r>
                      <a:r>
                        <a:rPr lang="en-US" sz="600" spc="125">
                          <a:effectLst/>
                          <a:latin typeface="Cambria" panose="02040503050406030204" pitchFamily="18" charset="0"/>
                          <a:ea typeface="Cambria" panose="02040503050406030204" pitchFamily="18" charset="0"/>
                          <a:cs typeface="Cambria" panose="02040503050406030204" pitchFamily="18" charset="0"/>
                        </a:rPr>
                        <a:t> </a:t>
                      </a:r>
                      <a:r>
                        <a:rPr lang="en-US" sz="600" spc="-25">
                          <a:effectLst/>
                          <a:latin typeface="Cambria" panose="02040503050406030204" pitchFamily="18" charset="0"/>
                          <a:ea typeface="Cambria" panose="02040503050406030204" pitchFamily="18" charset="0"/>
                          <a:cs typeface="Cambria" panose="02040503050406030204" pitchFamily="18" charset="0"/>
                        </a:rPr>
                        <a:t>Var</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0.0635</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2540" algn="ctr">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0.0635</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0.0635</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0.0635</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42293588"/>
                  </a:ext>
                </a:extLst>
              </a:tr>
              <a:tr h="91440">
                <a:tc>
                  <a:txBody>
                    <a:bodyPr/>
                    <a:lstStyle/>
                    <a:p>
                      <a:pPr marL="75565" marR="0" algn="l">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Num.Obs.</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25">
                          <a:effectLst/>
                          <a:latin typeface="Cambria" panose="02040503050406030204" pitchFamily="18" charset="0"/>
                          <a:ea typeface="Cambria" panose="02040503050406030204" pitchFamily="18" charset="0"/>
                          <a:cs typeface="Cambria" panose="02040503050406030204" pitchFamily="18" charset="0"/>
                        </a:rPr>
                        <a:t>597</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2540" algn="ctr">
                        <a:lnSpc>
                          <a:spcPts val="1095"/>
                        </a:lnSpc>
                        <a:spcBef>
                          <a:spcPts val="0"/>
                        </a:spcBef>
                        <a:spcAft>
                          <a:spcPts val="0"/>
                        </a:spcAft>
                      </a:pPr>
                      <a:r>
                        <a:rPr lang="en-US" sz="600" spc="-25">
                          <a:effectLst/>
                          <a:latin typeface="Cambria" panose="02040503050406030204" pitchFamily="18" charset="0"/>
                          <a:ea typeface="Cambria" panose="02040503050406030204" pitchFamily="18" charset="0"/>
                          <a:cs typeface="Cambria" panose="02040503050406030204" pitchFamily="18" charset="0"/>
                        </a:rPr>
                        <a:t>597</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2540" algn="ctr">
                        <a:lnSpc>
                          <a:spcPts val="1095"/>
                        </a:lnSpc>
                        <a:spcBef>
                          <a:spcPts val="0"/>
                        </a:spcBef>
                        <a:spcAft>
                          <a:spcPts val="0"/>
                        </a:spcAft>
                      </a:pPr>
                      <a:r>
                        <a:rPr lang="en-US" sz="600" spc="-25">
                          <a:effectLst/>
                          <a:latin typeface="Cambria" panose="02040503050406030204" pitchFamily="18" charset="0"/>
                          <a:ea typeface="Cambria" panose="02040503050406030204" pitchFamily="18" charset="0"/>
                          <a:cs typeface="Cambria" panose="02040503050406030204" pitchFamily="18" charset="0"/>
                        </a:rPr>
                        <a:t>597</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600" spc="-25" dirty="0">
                          <a:effectLst/>
                          <a:latin typeface="Cambria" panose="02040503050406030204" pitchFamily="18" charset="0"/>
                          <a:ea typeface="Cambria" panose="02040503050406030204" pitchFamily="18" charset="0"/>
                          <a:cs typeface="Cambria" panose="02040503050406030204" pitchFamily="18" charset="0"/>
                        </a:rPr>
                        <a:t>597</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3950952271"/>
                  </a:ext>
                </a:extLst>
              </a:tr>
              <a:tr h="91440">
                <a:tc>
                  <a:txBody>
                    <a:bodyPr/>
                    <a:lstStyle/>
                    <a:p>
                      <a:pPr marL="75565" marR="0" algn="l">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Controls</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270" algn="ctr">
                        <a:lnSpc>
                          <a:spcPts val="1095"/>
                        </a:lnSpc>
                        <a:spcBef>
                          <a:spcPts val="0"/>
                        </a:spcBef>
                        <a:spcAft>
                          <a:spcPts val="0"/>
                        </a:spcAft>
                      </a:pPr>
                      <a:r>
                        <a:rPr lang="en-US" sz="600" spc="-25">
                          <a:effectLst/>
                          <a:latin typeface="Cambria" panose="02040503050406030204" pitchFamily="18" charset="0"/>
                          <a:ea typeface="Cambria" panose="02040503050406030204" pitchFamily="18" charset="0"/>
                          <a:cs typeface="Cambria" panose="02040503050406030204" pitchFamily="18" charset="0"/>
                        </a:rPr>
                        <a:t>No</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25">
                          <a:effectLst/>
                          <a:latin typeface="Cambria" panose="02040503050406030204" pitchFamily="18" charset="0"/>
                          <a:ea typeface="Cambria" panose="02040503050406030204" pitchFamily="18" charset="0"/>
                          <a:cs typeface="Cambria" panose="02040503050406030204" pitchFamily="18" charset="0"/>
                        </a:rPr>
                        <a:t>Yes</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270" algn="ctr">
                        <a:lnSpc>
                          <a:spcPts val="1095"/>
                        </a:lnSpc>
                        <a:spcBef>
                          <a:spcPts val="0"/>
                        </a:spcBef>
                        <a:spcAft>
                          <a:spcPts val="0"/>
                        </a:spcAft>
                      </a:pPr>
                      <a:r>
                        <a:rPr lang="en-US" sz="600" spc="-25">
                          <a:effectLst/>
                          <a:latin typeface="Cambria" panose="02040503050406030204" pitchFamily="18" charset="0"/>
                          <a:ea typeface="Cambria" panose="02040503050406030204" pitchFamily="18" charset="0"/>
                          <a:cs typeface="Cambria" panose="02040503050406030204" pitchFamily="18" charset="0"/>
                        </a:rPr>
                        <a:t>No</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1905" algn="ctr">
                        <a:lnSpc>
                          <a:spcPts val="1095"/>
                        </a:lnSpc>
                        <a:spcBef>
                          <a:spcPts val="0"/>
                        </a:spcBef>
                        <a:spcAft>
                          <a:spcPts val="0"/>
                        </a:spcAft>
                      </a:pPr>
                      <a:r>
                        <a:rPr lang="en-US" sz="600" spc="-25" dirty="0">
                          <a:effectLst/>
                          <a:latin typeface="Cambria" panose="02040503050406030204" pitchFamily="18" charset="0"/>
                          <a:ea typeface="Cambria" panose="02040503050406030204" pitchFamily="18" charset="0"/>
                          <a:cs typeface="Cambria" panose="02040503050406030204" pitchFamily="18" charset="0"/>
                        </a:rPr>
                        <a:t>Yes</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32543821"/>
                  </a:ext>
                </a:extLst>
              </a:tr>
              <a:tr h="91440">
                <a:tc>
                  <a:txBody>
                    <a:bodyPr/>
                    <a:lstStyle/>
                    <a:p>
                      <a:pPr marL="75565" marR="0" algn="l">
                        <a:lnSpc>
                          <a:spcPts val="1095"/>
                        </a:lnSpc>
                        <a:spcBef>
                          <a:spcPts val="0"/>
                        </a:spcBef>
                        <a:spcAft>
                          <a:spcPts val="0"/>
                        </a:spcAft>
                      </a:pPr>
                      <a:r>
                        <a:rPr lang="en-US" sz="600" dirty="0">
                          <a:effectLst/>
                          <a:latin typeface="Cambria" panose="02040503050406030204" pitchFamily="18" charset="0"/>
                          <a:ea typeface="Cambria" panose="02040503050406030204" pitchFamily="18" charset="0"/>
                          <a:cs typeface="Cambria" panose="02040503050406030204" pitchFamily="18" charset="0"/>
                        </a:rPr>
                        <a:t>State</a:t>
                      </a:r>
                      <a:r>
                        <a:rPr lang="en-US" sz="600" spc="-20" dirty="0">
                          <a:effectLst/>
                          <a:latin typeface="Cambria" panose="02040503050406030204" pitchFamily="18" charset="0"/>
                          <a:ea typeface="Cambria" panose="02040503050406030204" pitchFamily="18" charset="0"/>
                          <a:cs typeface="Cambria" panose="02040503050406030204" pitchFamily="18" charset="0"/>
                        </a:rPr>
                        <a:t> </a:t>
                      </a:r>
                      <a:r>
                        <a:rPr lang="en-US" sz="600" spc="-25" dirty="0">
                          <a:effectLst/>
                          <a:latin typeface="Cambria" panose="02040503050406030204" pitchFamily="18" charset="0"/>
                          <a:ea typeface="Cambria" panose="02040503050406030204" pitchFamily="18" charset="0"/>
                          <a:cs typeface="Cambria" panose="02040503050406030204" pitchFamily="18" charset="0"/>
                        </a:rPr>
                        <a:t>FE</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25">
                          <a:effectLst/>
                          <a:latin typeface="Cambria" panose="02040503050406030204" pitchFamily="18" charset="0"/>
                          <a:ea typeface="Cambria" panose="02040503050406030204" pitchFamily="18" charset="0"/>
                          <a:cs typeface="Cambria" panose="02040503050406030204" pitchFamily="18" charset="0"/>
                        </a:rPr>
                        <a:t>No</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25">
                          <a:effectLst/>
                          <a:latin typeface="Cambria" panose="02040503050406030204" pitchFamily="18" charset="0"/>
                          <a:ea typeface="Cambria" panose="02040503050406030204" pitchFamily="18" charset="0"/>
                          <a:cs typeface="Cambria" panose="02040503050406030204" pitchFamily="18" charset="0"/>
                        </a:rPr>
                        <a:t>No</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25">
                          <a:effectLst/>
                          <a:latin typeface="Cambria" panose="02040503050406030204" pitchFamily="18" charset="0"/>
                          <a:ea typeface="Cambria" panose="02040503050406030204" pitchFamily="18" charset="0"/>
                          <a:cs typeface="Cambria" panose="02040503050406030204" pitchFamily="18" charset="0"/>
                        </a:rPr>
                        <a:t>Yes</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1905" algn="ctr">
                        <a:lnSpc>
                          <a:spcPts val="1095"/>
                        </a:lnSpc>
                        <a:spcBef>
                          <a:spcPts val="0"/>
                        </a:spcBef>
                        <a:spcAft>
                          <a:spcPts val="0"/>
                        </a:spcAft>
                      </a:pPr>
                      <a:r>
                        <a:rPr lang="en-US" sz="600" spc="-25" dirty="0">
                          <a:effectLst/>
                          <a:latin typeface="Cambria" panose="02040503050406030204" pitchFamily="18" charset="0"/>
                          <a:ea typeface="Cambria" panose="02040503050406030204" pitchFamily="18" charset="0"/>
                          <a:cs typeface="Cambria" panose="02040503050406030204" pitchFamily="18" charset="0"/>
                        </a:rPr>
                        <a:t>Yes</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892652502"/>
                  </a:ext>
                </a:extLst>
              </a:tr>
            </a:tbl>
          </a:graphicData>
        </a:graphic>
      </p:graphicFrame>
      <p:sp>
        <p:nvSpPr>
          <p:cNvPr id="8" name="object 3">
            <a:extLst>
              <a:ext uri="{FF2B5EF4-FFF2-40B4-BE49-F238E27FC236}">
                <a16:creationId xmlns:a16="http://schemas.microsoft.com/office/drawing/2014/main" id="{7A158B73-2C95-31DF-90A0-C1CDD0428316}"/>
              </a:ext>
            </a:extLst>
          </p:cNvPr>
          <p:cNvSpPr txBox="1"/>
          <p:nvPr/>
        </p:nvSpPr>
        <p:spPr>
          <a:xfrm>
            <a:off x="3504147" y="445924"/>
            <a:ext cx="2544228" cy="2172711"/>
          </a:xfrm>
          <a:prstGeom prst="rect">
            <a:avLst/>
          </a:prstGeom>
        </p:spPr>
        <p:txBody>
          <a:bodyPr vert="horz" wrap="square" lIns="0" tIns="12065" rIns="0" bIns="0" rtlCol="0">
            <a:spAutoFit/>
          </a:bodyPr>
          <a:lstStyle/>
          <a:p>
            <a:pPr marL="167640" marR="30480" indent="-117475">
              <a:lnSpc>
                <a:spcPct val="101000"/>
              </a:lnSpc>
              <a:spcBef>
                <a:spcPts val="600"/>
              </a:spcBef>
              <a:spcAft>
                <a:spcPts val="600"/>
              </a:spcAft>
              <a:buFont typeface="Arial"/>
              <a:buChar char="•"/>
              <a:tabLst>
                <a:tab pos="167640" algn="l"/>
              </a:tabLst>
            </a:pPr>
            <a:r>
              <a:rPr lang="en-US" sz="1100" dirty="0">
                <a:solidFill>
                  <a:srgbClr val="990000"/>
                </a:solidFill>
                <a:latin typeface="Arial" panose="020B0604020202020204" pitchFamily="34" charset="0"/>
                <a:cs typeface="Arial" panose="020B0604020202020204" pitchFamily="34" charset="0"/>
              </a:rPr>
              <a:t>Discretionary IG Transfers have predictive power, yet estimates are smaller and noisy. </a:t>
            </a:r>
          </a:p>
          <a:p>
            <a:pPr marL="167640" marR="30480" indent="-117475">
              <a:lnSpc>
                <a:spcPct val="101000"/>
              </a:lnSpc>
              <a:spcBef>
                <a:spcPts val="600"/>
              </a:spcBef>
              <a:spcAft>
                <a:spcPts val="600"/>
              </a:spcAft>
              <a:buFont typeface="Arial"/>
              <a:buChar char="•"/>
              <a:tabLst>
                <a:tab pos="167640" algn="l"/>
              </a:tabLst>
            </a:pPr>
            <a:r>
              <a:rPr lang="en-US" sz="1100" b="1" dirty="0">
                <a:solidFill>
                  <a:srgbClr val="990000"/>
                </a:solidFill>
                <a:latin typeface="Arial" panose="020B0604020202020204" pitchFamily="34" charset="0"/>
                <a:cs typeface="Arial" panose="020B0604020202020204" pitchFamily="34" charset="0"/>
              </a:rPr>
              <a:t>Challenge: </a:t>
            </a:r>
            <a:r>
              <a:rPr lang="en-US" sz="1100" dirty="0">
                <a:solidFill>
                  <a:srgbClr val="990000"/>
                </a:solidFill>
                <a:latin typeface="Arial" panose="020B0604020202020204" pitchFamily="34" charset="0"/>
                <a:cs typeface="Arial" panose="020B0604020202020204" pitchFamily="34" charset="0"/>
              </a:rPr>
              <a:t>this instrument might violate the exclusion restriction. </a:t>
            </a:r>
          </a:p>
          <a:p>
            <a:pPr marL="167640" marR="30480" indent="-117475">
              <a:lnSpc>
                <a:spcPct val="101000"/>
              </a:lnSpc>
              <a:spcBef>
                <a:spcPts val="600"/>
              </a:spcBef>
              <a:spcAft>
                <a:spcPts val="600"/>
              </a:spcAft>
              <a:buFont typeface="Arial"/>
              <a:buChar char="•"/>
              <a:tabLst>
                <a:tab pos="167640" algn="l"/>
              </a:tabLst>
            </a:pPr>
            <a:r>
              <a:rPr lang="en-US" sz="1100" b="1" dirty="0">
                <a:solidFill>
                  <a:srgbClr val="990000"/>
                </a:solidFill>
                <a:latin typeface="Arial" panose="020B0604020202020204" pitchFamily="34" charset="0"/>
                <a:cs typeface="Arial" panose="020B0604020202020204" pitchFamily="34" charset="0"/>
              </a:rPr>
              <a:t>Earmarked and all IG transfers: </a:t>
            </a:r>
            <a:r>
              <a:rPr lang="en-US" sz="1100" dirty="0">
                <a:solidFill>
                  <a:srgbClr val="990000"/>
                </a:solidFill>
                <a:latin typeface="Arial" panose="020B0604020202020204" pitchFamily="34" charset="0"/>
                <a:cs typeface="Arial" panose="020B0604020202020204" pitchFamily="34" charset="0"/>
              </a:rPr>
              <a:t>weak instruments.</a:t>
            </a:r>
          </a:p>
          <a:p>
            <a:pPr marL="167640" marR="30480" indent="-117475">
              <a:lnSpc>
                <a:spcPct val="101000"/>
              </a:lnSpc>
              <a:spcBef>
                <a:spcPts val="600"/>
              </a:spcBef>
              <a:spcAft>
                <a:spcPts val="600"/>
              </a:spcAft>
              <a:buFont typeface="Arial"/>
              <a:buChar char="•"/>
              <a:tabLst>
                <a:tab pos="167640" algn="l"/>
              </a:tabLst>
            </a:pPr>
            <a:r>
              <a:rPr lang="en-US" sz="1100" b="1" dirty="0">
                <a:solidFill>
                  <a:srgbClr val="990000"/>
                </a:solidFill>
                <a:latin typeface="Arial" panose="020B0604020202020204" pitchFamily="34" charset="0"/>
                <a:cs typeface="Arial" panose="020B0604020202020204" pitchFamily="34" charset="0"/>
              </a:rPr>
              <a:t>Takeaway: </a:t>
            </a:r>
            <a:r>
              <a:rPr lang="en-US" sz="1100" dirty="0">
                <a:solidFill>
                  <a:srgbClr val="990000"/>
                </a:solidFill>
                <a:latin typeface="Arial" panose="020B0604020202020204" pitchFamily="34" charset="0"/>
                <a:cs typeface="Arial" panose="020B0604020202020204" pitchFamily="34" charset="0"/>
              </a:rPr>
              <a:t>FGP timing errors are the best candidate for exogenous variation. </a:t>
            </a:r>
            <a:endParaRPr lang="en-US" sz="1100" b="1" dirty="0">
              <a:solidFill>
                <a:srgbClr val="99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7366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53975"/>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Mechanisms</a:t>
            </a:r>
          </a:p>
        </p:txBody>
      </p:sp>
      <p:sp>
        <p:nvSpPr>
          <p:cNvPr id="3" name="object 3">
            <a:extLst>
              <a:ext uri="{FF2B5EF4-FFF2-40B4-BE49-F238E27FC236}">
                <a16:creationId xmlns:a16="http://schemas.microsoft.com/office/drawing/2014/main" id="{E9FF7389-660E-C3FD-3710-CF3CA3300512}"/>
              </a:ext>
            </a:extLst>
          </p:cNvPr>
          <p:cNvSpPr txBox="1"/>
          <p:nvPr/>
        </p:nvSpPr>
        <p:spPr>
          <a:xfrm>
            <a:off x="112333" y="739775"/>
            <a:ext cx="5928483" cy="1769652"/>
          </a:xfrm>
          <a:prstGeom prst="rect">
            <a:avLst/>
          </a:prstGeom>
        </p:spPr>
        <p:txBody>
          <a:bodyPr vert="horz" wrap="square" lIns="0" tIns="12065" rIns="0" bIns="0" rtlCol="0">
            <a:spAutoFit/>
          </a:bodyPr>
          <a:lstStyle/>
          <a:p>
            <a:pPr marL="221615" marR="30480" indent="-171450">
              <a:lnSpc>
                <a:spcPct val="114000"/>
              </a:lnSpc>
              <a:spcBef>
                <a:spcPts val="1200"/>
              </a:spcBef>
              <a:spcAft>
                <a:spcPts val="1200"/>
              </a:spcAft>
              <a:buFont typeface="Arial" panose="020B0604020202020204" pitchFamily="34" charset="0"/>
              <a:buChar char="•"/>
              <a:tabLst>
                <a:tab pos="167640" algn="l"/>
              </a:tabLst>
            </a:pPr>
            <a:r>
              <a:rPr lang="en-US" sz="1100" b="1" dirty="0">
                <a:latin typeface="Arial" panose="020B0604020202020204" pitchFamily="34" charset="0"/>
                <a:cs typeface="Arial" panose="020B0604020202020204" pitchFamily="34" charset="0"/>
              </a:rPr>
              <a:t>Level of Cash Reserves: </a:t>
            </a:r>
            <a:r>
              <a:rPr lang="en-US" sz="1100" dirty="0">
                <a:latin typeface="Arial" panose="020B0604020202020204" pitchFamily="34" charset="0"/>
                <a:cs typeface="Arial" panose="020B0604020202020204" pitchFamily="34" charset="0"/>
              </a:rPr>
              <a:t>the stringency of liquidity constraints could shift the relationship between cash and debt. </a:t>
            </a:r>
          </a:p>
          <a:p>
            <a:pPr marL="221615" marR="30480" indent="-171450">
              <a:lnSpc>
                <a:spcPct val="114000"/>
              </a:lnSpc>
              <a:spcBef>
                <a:spcPts val="1200"/>
              </a:spcBef>
              <a:spcAft>
                <a:spcPts val="1200"/>
              </a:spcAft>
              <a:buFont typeface="Arial" panose="020B0604020202020204" pitchFamily="34" charset="0"/>
              <a:buChar char="•"/>
              <a:tabLst>
                <a:tab pos="167640" algn="l"/>
              </a:tabLst>
            </a:pPr>
            <a:r>
              <a:rPr lang="en-US" sz="1100" b="1" dirty="0">
                <a:latin typeface="Arial" panose="020B0604020202020204" pitchFamily="34" charset="0"/>
                <a:cs typeface="Arial" panose="020B0604020202020204" pitchFamily="34" charset="0"/>
              </a:rPr>
              <a:t>Credit Quality: </a:t>
            </a:r>
            <a:r>
              <a:rPr lang="en-US" sz="1100" dirty="0">
                <a:latin typeface="Arial" panose="020B0604020202020204" pitchFamily="34" charset="0"/>
                <a:cs typeface="Arial" panose="020B0604020202020204" pitchFamily="34" charset="0"/>
              </a:rPr>
              <a:t>lower rated governments might experience more stringent liquidity constraints. Governments might hoard cash to maintain creditworthiness (Marlowe, 2011).  </a:t>
            </a:r>
          </a:p>
          <a:p>
            <a:pPr marL="221615" marR="30480" indent="-171450">
              <a:lnSpc>
                <a:spcPct val="114000"/>
              </a:lnSpc>
              <a:spcBef>
                <a:spcPts val="1200"/>
              </a:spcBef>
              <a:spcAft>
                <a:spcPts val="1200"/>
              </a:spcAft>
              <a:buFont typeface="Arial" panose="020B0604020202020204" pitchFamily="34" charset="0"/>
              <a:buChar char="•"/>
              <a:tabLst>
                <a:tab pos="167640" algn="l"/>
              </a:tabLst>
            </a:pPr>
            <a:r>
              <a:rPr lang="en-US" sz="1100" b="1" dirty="0">
                <a:latin typeface="Arial" panose="020B0604020202020204" pitchFamily="34" charset="0"/>
                <a:cs typeface="Arial" panose="020B0604020202020204" pitchFamily="34" charset="0"/>
              </a:rPr>
              <a:t>FY Stage: </a:t>
            </a:r>
            <a:r>
              <a:rPr lang="en-US" sz="1100" dirty="0">
                <a:latin typeface="Arial" panose="020B0604020202020204" pitchFamily="34" charset="0"/>
                <a:cs typeface="Arial" panose="020B0604020202020204" pitchFamily="34" charset="0"/>
              </a:rPr>
              <a:t>liquidity constrains might increase towards the end of the FY as liquidity management strategies are mainly implemented during this period. </a:t>
            </a:r>
            <a:endParaRPr lang="en-US" sz="11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4611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E6BDE4D4-AC7D-8657-B7EE-8F450BBDAF58}"/>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Policy Implications</a:t>
            </a:r>
          </a:p>
        </p:txBody>
      </p:sp>
      <p:sp>
        <p:nvSpPr>
          <p:cNvPr id="4" name="object 3">
            <a:extLst>
              <a:ext uri="{FF2B5EF4-FFF2-40B4-BE49-F238E27FC236}">
                <a16:creationId xmlns:a16="http://schemas.microsoft.com/office/drawing/2014/main" id="{0E5BAB54-3120-DB4F-B206-493BB9E33171}"/>
              </a:ext>
            </a:extLst>
          </p:cNvPr>
          <p:cNvSpPr txBox="1"/>
          <p:nvPr/>
        </p:nvSpPr>
        <p:spPr>
          <a:xfrm>
            <a:off x="104775" y="408539"/>
            <a:ext cx="5894555" cy="2643672"/>
          </a:xfrm>
          <a:prstGeom prst="rect">
            <a:avLst/>
          </a:prstGeom>
        </p:spPr>
        <p:txBody>
          <a:bodyPr vert="horz" wrap="square" lIns="0" tIns="12065" rIns="0" bIns="0" rtlCol="0">
            <a:spAutoFit/>
          </a:bodyPr>
          <a:lstStyle/>
          <a:p>
            <a:pPr marL="167640" indent="-116839">
              <a:spcBef>
                <a:spcPts val="600"/>
              </a:spcBef>
              <a:spcAft>
                <a:spcPts val="600"/>
              </a:spcAft>
              <a:buFont typeface="Arial"/>
              <a:buChar char="•"/>
              <a:tabLst>
                <a:tab pos="167640" algn="l"/>
              </a:tabLst>
            </a:pPr>
            <a:r>
              <a:rPr lang="en-US" sz="1100" b="1" spc="-45" dirty="0">
                <a:latin typeface="Arial" panose="020B0604020202020204" pitchFamily="34" charset="0"/>
                <a:cs typeface="Arial" panose="020B0604020202020204" pitchFamily="34" charset="0"/>
              </a:rPr>
              <a:t>Opportunity cost of debt: </a:t>
            </a:r>
            <a:r>
              <a:rPr lang="en-US" sz="1100" spc="-45" dirty="0">
                <a:latin typeface="Arial" panose="020B0604020202020204" pitchFamily="34" charset="0"/>
                <a:cs typeface="Arial" panose="020B0604020202020204" pitchFamily="34" charset="0"/>
              </a:rPr>
              <a:t>borrowing costs + return on savings not earned.</a:t>
            </a:r>
          </a:p>
          <a:p>
            <a:pPr marL="167640" indent="-116839">
              <a:spcBef>
                <a:spcPts val="600"/>
              </a:spcBef>
              <a:spcAft>
                <a:spcPts val="600"/>
              </a:spcAft>
              <a:buFont typeface="Arial"/>
              <a:buChar char="•"/>
              <a:tabLst>
                <a:tab pos="167640" algn="l"/>
              </a:tabLst>
            </a:pPr>
            <a:r>
              <a:rPr lang="en-US" sz="1100" spc="-45" dirty="0">
                <a:latin typeface="Arial" panose="020B0604020202020204" pitchFamily="34" charset="0"/>
                <a:cs typeface="Arial" panose="020B0604020202020204" pitchFamily="34" charset="0"/>
              </a:rPr>
              <a:t>Welfare losses are accentuated if governments must invest savings in AAA assets.  Intermediation spread might be larger for lower rated governments. </a:t>
            </a:r>
          </a:p>
          <a:p>
            <a:pPr marL="167640" indent="-116839">
              <a:spcBef>
                <a:spcPts val="600"/>
              </a:spcBef>
              <a:spcAft>
                <a:spcPts val="600"/>
              </a:spcAft>
              <a:buFont typeface="Arial"/>
              <a:buChar char="•"/>
              <a:tabLst>
                <a:tab pos="167640" algn="l"/>
              </a:tabLst>
            </a:pPr>
            <a:r>
              <a:rPr lang="en-US" sz="1100" spc="-45" dirty="0">
                <a:latin typeface="Arial" panose="020B0604020202020204" pitchFamily="34" charset="0"/>
                <a:cs typeface="Arial" panose="020B0604020202020204" pitchFamily="34" charset="0"/>
              </a:rPr>
              <a:t>Liquidity management tools could alleviate the welfare costs associated with under-capitalized governments. </a:t>
            </a:r>
          </a:p>
          <a:p>
            <a:pPr marL="167640" indent="-116839">
              <a:spcBef>
                <a:spcPts val="600"/>
              </a:spcBef>
              <a:spcAft>
                <a:spcPts val="600"/>
              </a:spcAft>
              <a:buFont typeface="Arial"/>
              <a:buChar char="•"/>
              <a:tabLst>
                <a:tab pos="167640" algn="l"/>
              </a:tabLst>
            </a:pPr>
            <a:r>
              <a:rPr lang="en-US" sz="1100" spc="-45" dirty="0">
                <a:latin typeface="Arial" panose="020B0604020202020204" pitchFamily="34" charset="0"/>
                <a:cs typeface="Arial" panose="020B0604020202020204" pitchFamily="34" charset="0"/>
              </a:rPr>
              <a:t>Cash and debt behave like complements for less capitalized governments, and like substitutes for highly-capitalized governments. </a:t>
            </a:r>
          </a:p>
          <a:p>
            <a:pPr marL="167640" indent="-116839">
              <a:spcBef>
                <a:spcPts val="600"/>
              </a:spcBef>
              <a:spcAft>
                <a:spcPts val="600"/>
              </a:spcAft>
              <a:buFont typeface="Arial"/>
              <a:buChar char="•"/>
              <a:tabLst>
                <a:tab pos="167640" algn="l"/>
              </a:tabLst>
            </a:pPr>
            <a:r>
              <a:rPr lang="en-US" sz="1100" b="1" spc="-45" dirty="0">
                <a:latin typeface="Arial" panose="020B0604020202020204" pitchFamily="34" charset="0"/>
                <a:cs typeface="Arial" panose="020B0604020202020204" pitchFamily="34" charset="0"/>
              </a:rPr>
              <a:t>Implication: </a:t>
            </a:r>
            <a:r>
              <a:rPr lang="en-US" sz="1100" spc="-45" dirty="0">
                <a:latin typeface="Arial" panose="020B0604020202020204" pitchFamily="34" charset="0"/>
                <a:cs typeface="Arial" panose="020B0604020202020204" pitchFamily="34" charset="0"/>
              </a:rPr>
              <a:t>there exists a level of cash reserves at which governments might be indifferent. Key to avoid idle assets (Kling, 2018). </a:t>
            </a:r>
          </a:p>
          <a:p>
            <a:pPr marL="167640" indent="-116839">
              <a:spcBef>
                <a:spcPts val="600"/>
              </a:spcBef>
              <a:spcAft>
                <a:spcPts val="600"/>
              </a:spcAft>
              <a:buFont typeface="Arial"/>
              <a:buChar char="•"/>
              <a:tabLst>
                <a:tab pos="167640" algn="l"/>
              </a:tabLst>
            </a:pPr>
            <a:r>
              <a:rPr lang="en-US" sz="1100" b="1" spc="-45" dirty="0">
                <a:latin typeface="Arial" panose="020B0604020202020204" pitchFamily="34" charset="0"/>
                <a:cs typeface="Arial" panose="020B0604020202020204" pitchFamily="34" charset="0"/>
              </a:rPr>
              <a:t>Lessons from institutional setting: </a:t>
            </a:r>
            <a:r>
              <a:rPr lang="en-US" sz="1100" spc="-45" dirty="0">
                <a:latin typeface="Arial" panose="020B0604020202020204" pitchFamily="34" charset="0"/>
                <a:cs typeface="Arial" panose="020B0604020202020204" pitchFamily="34" charset="0"/>
              </a:rPr>
              <a:t>shared-revenue systems could lead to fiscal spillovers that translate into liquidity shocks for subnational governments. </a:t>
            </a:r>
          </a:p>
        </p:txBody>
      </p:sp>
    </p:spTree>
    <p:extLst>
      <p:ext uri="{BB962C8B-B14F-4D97-AF65-F5344CB8AC3E}">
        <p14:creationId xmlns:p14="http://schemas.microsoft.com/office/powerpoint/2010/main" val="27814797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484" y="1645716"/>
            <a:ext cx="5450404" cy="965586"/>
          </a:xfrm>
        </p:spPr>
        <p:txBody>
          <a:bodyPr vert="horz" wrap="square" lIns="61524" tIns="30762" rIns="61524" bIns="30762" rtlCol="0" anchor="ctr">
            <a:noAutofit/>
          </a:bodyPr>
          <a:lstStyle/>
          <a:p>
            <a:r>
              <a:rPr lang="en-US" sz="1600" dirty="0"/>
              <a:t>Cash Reserves and Short-Term Debt Under Liquidity Constraints</a:t>
            </a:r>
          </a:p>
        </p:txBody>
      </p:sp>
      <p:sp>
        <p:nvSpPr>
          <p:cNvPr id="3" name="Text Placeholder 2"/>
          <p:cNvSpPr>
            <a:spLocks noGrp="1"/>
          </p:cNvSpPr>
          <p:nvPr>
            <p:ph type="body" sz="quarter" idx="10"/>
          </p:nvPr>
        </p:nvSpPr>
        <p:spPr/>
        <p:txBody>
          <a:bodyPr/>
          <a:lstStyle/>
          <a:p>
            <a:r>
              <a:rPr lang="en-US" sz="500" dirty="0"/>
              <a:t>INDIANA UNIVERSITY BLOOMINGTON</a:t>
            </a:r>
          </a:p>
        </p:txBody>
      </p:sp>
      <p:sp>
        <p:nvSpPr>
          <p:cNvPr id="4" name="Text Placeholder 3"/>
          <p:cNvSpPr>
            <a:spLocks noGrp="1"/>
          </p:cNvSpPr>
          <p:nvPr>
            <p:ph type="body" sz="quarter" idx="11"/>
          </p:nvPr>
        </p:nvSpPr>
        <p:spPr>
          <a:xfrm>
            <a:off x="357425" y="1409856"/>
            <a:ext cx="5203890" cy="169833"/>
          </a:xfrm>
        </p:spPr>
        <p:txBody>
          <a:bodyPr/>
          <a:lstStyle/>
          <a:p>
            <a:r>
              <a:rPr lang="en-US" sz="1100"/>
              <a:t>O’Neill School of Public and Environmental Affairs</a:t>
            </a:r>
          </a:p>
        </p:txBody>
      </p:sp>
      <p:sp>
        <p:nvSpPr>
          <p:cNvPr id="5" name="TextBox 4">
            <a:extLst>
              <a:ext uri="{FF2B5EF4-FFF2-40B4-BE49-F238E27FC236}">
                <a16:creationId xmlns:a16="http://schemas.microsoft.com/office/drawing/2014/main" id="{E22B7186-A936-9746-A155-796B13E0033F}"/>
              </a:ext>
            </a:extLst>
          </p:cNvPr>
          <p:cNvSpPr txBox="1"/>
          <p:nvPr/>
        </p:nvSpPr>
        <p:spPr>
          <a:xfrm>
            <a:off x="357425" y="2611302"/>
            <a:ext cx="1354912" cy="277568"/>
          </a:xfrm>
          <a:prstGeom prst="rect">
            <a:avLst/>
          </a:prstGeom>
          <a:noFill/>
        </p:spPr>
        <p:txBody>
          <a:bodyPr rot="0" spcFirstLastPara="0" vertOverflow="overflow" horzOverflow="overflow" vert="horz" wrap="square" lIns="61524" tIns="30762" rIns="61524" bIns="30762" numCol="1" spcCol="0" rtlCol="0" fromWordArt="0" anchor="t" anchorCtr="0" forceAA="0" compatLnSpc="1">
            <a:prstTxWarp prst="textNoShape">
              <a:avLst/>
            </a:prstTxWarp>
            <a:spAutoFit/>
          </a:bodyPr>
          <a:lstStyle/>
          <a:p>
            <a:r>
              <a:rPr lang="en-US" sz="1400" b="1" dirty="0">
                <a:solidFill>
                  <a:schemeClr val="bg1">
                    <a:lumMod val="65000"/>
                  </a:schemeClr>
                </a:solidFill>
                <a:cs typeface="Arial"/>
              </a:rPr>
              <a:t>Luis Navarro</a:t>
            </a:r>
          </a:p>
        </p:txBody>
      </p:sp>
      <p:sp>
        <p:nvSpPr>
          <p:cNvPr id="6" name="TextBox 5">
            <a:extLst>
              <a:ext uri="{FF2B5EF4-FFF2-40B4-BE49-F238E27FC236}">
                <a16:creationId xmlns:a16="http://schemas.microsoft.com/office/drawing/2014/main" id="{F8B69257-E43E-F056-0981-6299885388AA}"/>
              </a:ext>
            </a:extLst>
          </p:cNvPr>
          <p:cNvSpPr txBox="1"/>
          <p:nvPr/>
        </p:nvSpPr>
        <p:spPr>
          <a:xfrm>
            <a:off x="4034217" y="2649458"/>
            <a:ext cx="1848571" cy="185235"/>
          </a:xfrm>
          <a:prstGeom prst="rect">
            <a:avLst/>
          </a:prstGeom>
          <a:noFill/>
        </p:spPr>
        <p:txBody>
          <a:bodyPr rot="0" spcFirstLastPara="0" vertOverflow="overflow" horzOverflow="overflow" vert="horz" wrap="square" lIns="61524" tIns="30762" rIns="61524" bIns="30762" numCol="1" spcCol="0" rtlCol="0" fromWordArt="0" anchor="t" anchorCtr="0" forceAA="0" compatLnSpc="1">
            <a:prstTxWarp prst="textNoShape">
              <a:avLst/>
            </a:prstTxWarp>
            <a:spAutoFit/>
          </a:bodyPr>
          <a:lstStyle/>
          <a:p>
            <a:pPr algn="r"/>
            <a:r>
              <a:rPr lang="en-US" sz="800" dirty="0">
                <a:solidFill>
                  <a:schemeClr val="bg1"/>
                </a:solidFill>
                <a:cs typeface="Arial"/>
              </a:rPr>
              <a:t>Practice Presentation</a:t>
            </a:r>
          </a:p>
        </p:txBody>
      </p:sp>
    </p:spTree>
    <p:extLst>
      <p:ext uri="{BB962C8B-B14F-4D97-AF65-F5344CB8AC3E}">
        <p14:creationId xmlns:p14="http://schemas.microsoft.com/office/powerpoint/2010/main" val="486203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Theoretical Motivation: Liquidity Constraints </a:t>
            </a:r>
          </a:p>
        </p:txBody>
      </p:sp>
      <p:grpSp>
        <p:nvGrpSpPr>
          <p:cNvPr id="5" name="Group 4">
            <a:extLst>
              <a:ext uri="{FF2B5EF4-FFF2-40B4-BE49-F238E27FC236}">
                <a16:creationId xmlns:a16="http://schemas.microsoft.com/office/drawing/2014/main" id="{4086AC63-BF55-02C4-60AD-622C1CEBF49E}"/>
              </a:ext>
            </a:extLst>
          </p:cNvPr>
          <p:cNvGrpSpPr/>
          <p:nvPr/>
        </p:nvGrpSpPr>
        <p:grpSpPr>
          <a:xfrm>
            <a:off x="104775" y="282575"/>
            <a:ext cx="5810394" cy="1302013"/>
            <a:chOff x="714375" y="1120775"/>
            <a:chExt cx="4476115" cy="767285"/>
          </a:xfrm>
        </p:grpSpPr>
        <p:sp>
          <p:nvSpPr>
            <p:cNvPr id="6" name="object 3">
              <a:extLst>
                <a:ext uri="{FF2B5EF4-FFF2-40B4-BE49-F238E27FC236}">
                  <a16:creationId xmlns:a16="http://schemas.microsoft.com/office/drawing/2014/main" id="{9BCD4F23-D901-6C3E-AC8B-74C725D9E56D}"/>
                </a:ext>
              </a:extLst>
            </p:cNvPr>
            <p:cNvSpPr/>
            <p:nvPr/>
          </p:nvSpPr>
          <p:spPr>
            <a:xfrm>
              <a:off x="714375" y="1120775"/>
              <a:ext cx="4476115" cy="175895"/>
            </a:xfrm>
            <a:custGeom>
              <a:avLst/>
              <a:gdLst/>
              <a:ahLst/>
              <a:cxnLst/>
              <a:rect l="l" t="t" r="r" b="b"/>
              <a:pathLst>
                <a:path w="4476115" h="175894">
                  <a:moveTo>
                    <a:pt x="4424787" y="0"/>
                  </a:moveTo>
                  <a:lnTo>
                    <a:pt x="50800" y="0"/>
                  </a:lnTo>
                  <a:lnTo>
                    <a:pt x="31075" y="4008"/>
                  </a:lnTo>
                  <a:lnTo>
                    <a:pt x="14922" y="14922"/>
                  </a:lnTo>
                  <a:lnTo>
                    <a:pt x="4008" y="31075"/>
                  </a:lnTo>
                  <a:lnTo>
                    <a:pt x="0" y="50800"/>
                  </a:lnTo>
                  <a:lnTo>
                    <a:pt x="0" y="175874"/>
                  </a:lnTo>
                  <a:lnTo>
                    <a:pt x="4475587" y="175874"/>
                  </a:lnTo>
                  <a:lnTo>
                    <a:pt x="4475587" y="50800"/>
                  </a:lnTo>
                  <a:lnTo>
                    <a:pt x="4471579" y="31075"/>
                  </a:lnTo>
                  <a:lnTo>
                    <a:pt x="4460665" y="14922"/>
                  </a:lnTo>
                  <a:lnTo>
                    <a:pt x="4444512" y="4008"/>
                  </a:lnTo>
                  <a:lnTo>
                    <a:pt x="4424787" y="0"/>
                  </a:lnTo>
                  <a:close/>
                </a:path>
              </a:pathLst>
            </a:custGeom>
            <a:solidFill>
              <a:srgbClr val="690204"/>
            </a:solidFill>
          </p:spPr>
          <p:txBody>
            <a:bodyPr wrap="square" lIns="0" tIns="0" rIns="0" bIns="0" rtlCol="0"/>
            <a:lstStyle/>
            <a:p>
              <a:endParaRPr/>
            </a:p>
          </p:txBody>
        </p:sp>
        <p:sp>
          <p:nvSpPr>
            <p:cNvPr id="8" name="object 4">
              <a:extLst>
                <a:ext uri="{FF2B5EF4-FFF2-40B4-BE49-F238E27FC236}">
                  <a16:creationId xmlns:a16="http://schemas.microsoft.com/office/drawing/2014/main" id="{96BF67CF-1BD1-6373-D183-6CA372A7E4C4}"/>
                </a:ext>
              </a:extLst>
            </p:cNvPr>
            <p:cNvSpPr txBox="1"/>
            <p:nvPr/>
          </p:nvSpPr>
          <p:spPr>
            <a:xfrm>
              <a:off x="765176" y="1150701"/>
              <a:ext cx="2502345" cy="98791"/>
            </a:xfrm>
            <a:prstGeom prst="rect">
              <a:avLst/>
            </a:prstGeom>
          </p:spPr>
          <p:txBody>
            <a:bodyPr vert="horz" wrap="square" lIns="0" tIns="0" rIns="0" bIns="0" rtlCol="0">
              <a:spAutoFit/>
            </a:bodyPr>
            <a:lstStyle/>
            <a:p>
              <a:pPr>
                <a:lnSpc>
                  <a:spcPts val="955"/>
                </a:lnSpc>
              </a:pPr>
              <a:r>
                <a:rPr lang="en-US" sz="1000" dirty="0">
                  <a:solidFill>
                    <a:srgbClr val="FFFFFF"/>
                  </a:solidFill>
                  <a:latin typeface="Tahoma"/>
                  <a:cs typeface="Tahoma"/>
                </a:rPr>
                <a:t>Without Liquidity Constraints</a:t>
              </a:r>
              <a:endParaRPr sz="1000" dirty="0">
                <a:latin typeface="Tahoma"/>
                <a:cs typeface="Tahoma"/>
              </a:endParaRPr>
            </a:p>
          </p:txBody>
        </p:sp>
        <p:grpSp>
          <p:nvGrpSpPr>
            <p:cNvPr id="9" name="object 5">
              <a:extLst>
                <a:ext uri="{FF2B5EF4-FFF2-40B4-BE49-F238E27FC236}">
                  <a16:creationId xmlns:a16="http://schemas.microsoft.com/office/drawing/2014/main" id="{D6E59091-2D59-C2AE-4BF4-A9897281E8B4}"/>
                </a:ext>
              </a:extLst>
            </p:cNvPr>
            <p:cNvGrpSpPr/>
            <p:nvPr/>
          </p:nvGrpSpPr>
          <p:grpSpPr>
            <a:xfrm>
              <a:off x="714375" y="1283996"/>
              <a:ext cx="4476115" cy="599901"/>
              <a:chOff x="66229" y="1425651"/>
              <a:chExt cx="4476115" cy="599901"/>
            </a:xfrm>
          </p:grpSpPr>
          <p:pic>
            <p:nvPicPr>
              <p:cNvPr id="11" name="object 6">
                <a:extLst>
                  <a:ext uri="{FF2B5EF4-FFF2-40B4-BE49-F238E27FC236}">
                    <a16:creationId xmlns:a16="http://schemas.microsoft.com/office/drawing/2014/main" id="{2E21C603-7584-39A5-68B3-50D0E6B05DC3}"/>
                  </a:ext>
                </a:extLst>
              </p:cNvPr>
              <p:cNvPicPr/>
              <p:nvPr/>
            </p:nvPicPr>
            <p:blipFill>
              <a:blip r:embed="rId3" cstate="print"/>
              <a:stretch>
                <a:fillRect/>
              </a:stretch>
            </p:blipFill>
            <p:spPr>
              <a:xfrm>
                <a:off x="66229" y="1425651"/>
                <a:ext cx="4475587" cy="50609"/>
              </a:xfrm>
              <a:prstGeom prst="rect">
                <a:avLst/>
              </a:prstGeom>
            </p:spPr>
          </p:pic>
          <p:sp>
            <p:nvSpPr>
              <p:cNvPr id="12" name="object 8">
                <a:extLst>
                  <a:ext uri="{FF2B5EF4-FFF2-40B4-BE49-F238E27FC236}">
                    <a16:creationId xmlns:a16="http://schemas.microsoft.com/office/drawing/2014/main" id="{89F90643-2779-50DF-D3B5-42385450FA55}"/>
                  </a:ext>
                </a:extLst>
              </p:cNvPr>
              <p:cNvSpPr/>
              <p:nvPr/>
            </p:nvSpPr>
            <p:spPr>
              <a:xfrm>
                <a:off x="66229" y="1469927"/>
                <a:ext cx="4476115" cy="555625"/>
              </a:xfrm>
              <a:custGeom>
                <a:avLst/>
                <a:gdLst/>
                <a:ahLst/>
                <a:cxnLst/>
                <a:rect l="l" t="t" r="r" b="b"/>
                <a:pathLst>
                  <a:path w="4476115" h="555625">
                    <a:moveTo>
                      <a:pt x="4475587" y="0"/>
                    </a:moveTo>
                    <a:lnTo>
                      <a:pt x="0" y="0"/>
                    </a:lnTo>
                    <a:lnTo>
                      <a:pt x="0" y="504795"/>
                    </a:lnTo>
                    <a:lnTo>
                      <a:pt x="4008" y="524520"/>
                    </a:lnTo>
                    <a:lnTo>
                      <a:pt x="14922" y="540673"/>
                    </a:lnTo>
                    <a:lnTo>
                      <a:pt x="31075" y="551587"/>
                    </a:lnTo>
                    <a:lnTo>
                      <a:pt x="50800" y="555596"/>
                    </a:lnTo>
                    <a:lnTo>
                      <a:pt x="4424787" y="555596"/>
                    </a:lnTo>
                    <a:lnTo>
                      <a:pt x="4444512" y="551587"/>
                    </a:lnTo>
                    <a:lnTo>
                      <a:pt x="4460665" y="540673"/>
                    </a:lnTo>
                    <a:lnTo>
                      <a:pt x="4471579" y="524520"/>
                    </a:lnTo>
                    <a:lnTo>
                      <a:pt x="4475587" y="504795"/>
                    </a:lnTo>
                    <a:lnTo>
                      <a:pt x="4475587" y="0"/>
                    </a:lnTo>
                    <a:close/>
                  </a:path>
                </a:pathLst>
              </a:custGeom>
              <a:solidFill>
                <a:srgbClr val="F8F8F8"/>
              </a:solidFill>
            </p:spPr>
            <p:txBody>
              <a:bodyPr wrap="square" lIns="0" tIns="0" rIns="0" bIns="0" rtlCol="0"/>
              <a:lstStyle/>
              <a:p>
                <a:endParaRPr/>
              </a:p>
            </p:txBody>
          </p:sp>
        </p:grpSp>
        <p:sp>
          <p:nvSpPr>
            <p:cNvPr id="10" name="object 9">
              <a:extLst>
                <a:ext uri="{FF2B5EF4-FFF2-40B4-BE49-F238E27FC236}">
                  <a16:creationId xmlns:a16="http://schemas.microsoft.com/office/drawing/2014/main" id="{580E997E-D317-0A9B-396F-FCDEF69089B0}"/>
                </a:ext>
              </a:extLst>
            </p:cNvPr>
            <p:cNvSpPr txBox="1"/>
            <p:nvPr/>
          </p:nvSpPr>
          <p:spPr>
            <a:xfrm>
              <a:off x="735507" y="1320009"/>
              <a:ext cx="4450715" cy="568051"/>
            </a:xfrm>
            <a:prstGeom prst="rect">
              <a:avLst/>
            </a:prstGeom>
          </p:spPr>
          <p:txBody>
            <a:bodyPr vert="horz" wrap="square" lIns="0" tIns="10795" rIns="0" bIns="0" rtlCol="0">
              <a:spAutoFit/>
            </a:bodyPr>
            <a:lstStyle/>
            <a:p>
              <a:pPr marL="257175" indent="-114935" algn="just">
                <a:lnSpc>
                  <a:spcPct val="100000"/>
                </a:lnSpc>
                <a:spcBef>
                  <a:spcPts val="409"/>
                </a:spcBef>
                <a:buFont typeface="Meiryo UI"/>
                <a:buChar char="•"/>
                <a:tabLst>
                  <a:tab pos="257175" algn="l"/>
                </a:tabLst>
              </a:pPr>
              <a:r>
                <a:rPr lang="en-US" sz="1100" spc="-45" dirty="0">
                  <a:latin typeface="Arial"/>
                  <a:cs typeface="Arial"/>
                </a:rPr>
                <a:t>Cash</a:t>
              </a:r>
              <a:r>
                <a:rPr lang="en-US" sz="1100" spc="-20" dirty="0">
                  <a:latin typeface="Arial"/>
                  <a:cs typeface="Arial"/>
                </a:rPr>
                <a:t> </a:t>
              </a:r>
              <a:r>
                <a:rPr lang="en-US" sz="1100" spc="-10" dirty="0">
                  <a:latin typeface="Arial"/>
                  <a:cs typeface="Arial"/>
                </a:rPr>
                <a:t>and</a:t>
              </a:r>
              <a:r>
                <a:rPr lang="en-US" sz="1100" spc="-25" dirty="0">
                  <a:latin typeface="Arial"/>
                  <a:cs typeface="Arial"/>
                </a:rPr>
                <a:t> </a:t>
              </a:r>
              <a:r>
                <a:rPr lang="en-US" sz="1100" dirty="0">
                  <a:latin typeface="Arial"/>
                  <a:cs typeface="Arial"/>
                </a:rPr>
                <a:t>debt</a:t>
              </a:r>
              <a:r>
                <a:rPr lang="en-US" sz="1100" spc="-20" dirty="0">
                  <a:latin typeface="Arial"/>
                  <a:cs typeface="Arial"/>
                </a:rPr>
                <a:t> </a:t>
              </a:r>
              <a:r>
                <a:rPr lang="en-US" sz="1100" spc="-40" dirty="0">
                  <a:latin typeface="Arial"/>
                  <a:cs typeface="Arial"/>
                </a:rPr>
                <a:t>behave</a:t>
              </a:r>
              <a:r>
                <a:rPr lang="en-US" sz="1100" spc="-20" dirty="0">
                  <a:latin typeface="Arial"/>
                  <a:cs typeface="Arial"/>
                </a:rPr>
                <a:t> </a:t>
              </a:r>
              <a:r>
                <a:rPr lang="en-US" sz="1100" dirty="0">
                  <a:latin typeface="Arial"/>
                  <a:cs typeface="Arial"/>
                </a:rPr>
                <a:t>like</a:t>
              </a:r>
              <a:r>
                <a:rPr lang="en-US" sz="1100" spc="-20" dirty="0">
                  <a:latin typeface="Arial"/>
                  <a:cs typeface="Arial"/>
                </a:rPr>
                <a:t> </a:t>
              </a:r>
              <a:r>
                <a:rPr lang="en-US" sz="1100" spc="-10" dirty="0">
                  <a:latin typeface="Arial"/>
                  <a:cs typeface="Arial"/>
                </a:rPr>
                <a:t>substitutes.</a:t>
              </a:r>
              <a:endParaRPr lang="en-US" sz="1100" dirty="0">
                <a:latin typeface="Arial"/>
                <a:cs typeface="Arial"/>
              </a:endParaRPr>
            </a:p>
            <a:p>
              <a:pPr marL="256540" marR="297815" indent="-114935" algn="just">
                <a:lnSpc>
                  <a:spcPct val="101000"/>
                </a:lnSpc>
                <a:spcBef>
                  <a:spcPts val="300"/>
                </a:spcBef>
                <a:buFont typeface="Meiryo UI"/>
                <a:buChar char="•"/>
                <a:tabLst>
                  <a:tab pos="259079" algn="l"/>
                </a:tabLst>
              </a:pPr>
              <a:r>
                <a:rPr lang="en-US" sz="1100" b="1" spc="-25" dirty="0">
                  <a:solidFill>
                    <a:schemeClr val="tx1"/>
                  </a:solidFill>
                  <a:latin typeface="Arial"/>
                  <a:cs typeface="Arial"/>
                </a:rPr>
                <a:t>Pecking</a:t>
              </a:r>
              <a:r>
                <a:rPr lang="en-US" sz="1100" b="1" spc="-15" dirty="0">
                  <a:solidFill>
                    <a:schemeClr val="tx1"/>
                  </a:solidFill>
                  <a:latin typeface="Arial"/>
                  <a:cs typeface="Arial"/>
                </a:rPr>
                <a:t> </a:t>
              </a:r>
              <a:r>
                <a:rPr lang="en-US" sz="1100" b="1" spc="-20" dirty="0">
                  <a:solidFill>
                    <a:schemeClr val="tx1"/>
                  </a:solidFill>
                  <a:latin typeface="Arial"/>
                  <a:cs typeface="Arial"/>
                </a:rPr>
                <a:t>order</a:t>
              </a:r>
              <a:r>
                <a:rPr lang="en-US" sz="1100" b="1" spc="-15" dirty="0">
                  <a:solidFill>
                    <a:schemeClr val="tx1"/>
                  </a:solidFill>
                  <a:latin typeface="Arial"/>
                  <a:cs typeface="Arial"/>
                </a:rPr>
                <a:t> </a:t>
              </a:r>
              <a:r>
                <a:rPr lang="en-US" sz="1100" b="1" dirty="0">
                  <a:solidFill>
                    <a:schemeClr val="tx1"/>
                  </a:solidFill>
                  <a:latin typeface="Arial"/>
                  <a:cs typeface="Arial"/>
                </a:rPr>
                <a:t>theory:</a:t>
              </a:r>
              <a:r>
                <a:rPr lang="en-US" sz="1100" b="1" spc="65" dirty="0">
                  <a:solidFill>
                    <a:schemeClr val="tx1"/>
                  </a:solidFill>
                  <a:latin typeface="Arial"/>
                  <a:cs typeface="Arial"/>
                </a:rPr>
                <a:t> </a:t>
              </a:r>
              <a:r>
                <a:rPr lang="en-US" sz="1100" spc="-20" dirty="0">
                  <a:solidFill>
                    <a:schemeClr val="tx1"/>
                  </a:solidFill>
                  <a:latin typeface="Arial"/>
                  <a:cs typeface="Arial"/>
                </a:rPr>
                <a:t>Organizations</a:t>
              </a:r>
              <a:r>
                <a:rPr lang="en-US" sz="1100" spc="-15" dirty="0">
                  <a:solidFill>
                    <a:schemeClr val="tx1"/>
                  </a:solidFill>
                  <a:latin typeface="Arial"/>
                  <a:cs typeface="Arial"/>
                </a:rPr>
                <a:t> </a:t>
              </a:r>
              <a:r>
                <a:rPr lang="en-US" sz="1100" spc="-20" dirty="0">
                  <a:solidFill>
                    <a:schemeClr val="tx1"/>
                  </a:solidFill>
                  <a:latin typeface="Arial"/>
                  <a:cs typeface="Arial"/>
                </a:rPr>
                <a:t>prefer</a:t>
              </a:r>
              <a:r>
                <a:rPr lang="en-US" sz="1100" spc="-15" dirty="0">
                  <a:solidFill>
                    <a:schemeClr val="tx1"/>
                  </a:solidFill>
                  <a:latin typeface="Arial"/>
                  <a:cs typeface="Arial"/>
                </a:rPr>
                <a:t> </a:t>
              </a:r>
              <a:r>
                <a:rPr lang="en-US" sz="1100" dirty="0">
                  <a:solidFill>
                    <a:schemeClr val="tx1"/>
                  </a:solidFill>
                  <a:latin typeface="Arial"/>
                  <a:cs typeface="Arial"/>
                </a:rPr>
                <a:t>internal</a:t>
              </a:r>
              <a:r>
                <a:rPr lang="en-US" sz="1100" spc="-15" dirty="0">
                  <a:solidFill>
                    <a:schemeClr val="tx1"/>
                  </a:solidFill>
                  <a:latin typeface="Arial"/>
                  <a:cs typeface="Arial"/>
                </a:rPr>
                <a:t> </a:t>
              </a:r>
              <a:r>
                <a:rPr lang="en-US" sz="1100" spc="-20" dirty="0">
                  <a:solidFill>
                    <a:schemeClr val="tx1"/>
                  </a:solidFill>
                  <a:latin typeface="Arial"/>
                  <a:cs typeface="Arial"/>
                </a:rPr>
                <a:t>over</a:t>
              </a:r>
              <a:r>
                <a:rPr lang="en-US" sz="1100" spc="-15" dirty="0">
                  <a:solidFill>
                    <a:schemeClr val="tx1"/>
                  </a:solidFill>
                  <a:latin typeface="Arial"/>
                  <a:cs typeface="Arial"/>
                </a:rPr>
                <a:t> </a:t>
              </a:r>
              <a:r>
                <a:rPr lang="en-US" sz="1100" spc="-20" dirty="0">
                  <a:solidFill>
                    <a:schemeClr val="tx1"/>
                  </a:solidFill>
                  <a:latin typeface="Arial"/>
                  <a:cs typeface="Arial"/>
                </a:rPr>
                <a:t>external</a:t>
              </a:r>
              <a:r>
                <a:rPr lang="en-US" sz="1100" spc="-15" dirty="0">
                  <a:solidFill>
                    <a:schemeClr val="tx1"/>
                  </a:solidFill>
                  <a:latin typeface="Arial"/>
                  <a:cs typeface="Arial"/>
                </a:rPr>
                <a:t> </a:t>
              </a:r>
              <a:r>
                <a:rPr lang="en-US" sz="1100" dirty="0">
                  <a:solidFill>
                    <a:schemeClr val="tx1"/>
                  </a:solidFill>
                  <a:latin typeface="Arial"/>
                  <a:cs typeface="Arial"/>
                </a:rPr>
                <a:t>financing.</a:t>
              </a:r>
              <a:r>
                <a:rPr lang="en-US" sz="1100" spc="60" dirty="0">
                  <a:solidFill>
                    <a:schemeClr val="tx1"/>
                  </a:solidFill>
                  <a:latin typeface="Arial"/>
                  <a:cs typeface="Arial"/>
                </a:rPr>
                <a:t> </a:t>
              </a:r>
              <a:r>
                <a:rPr lang="en-US" sz="1100" spc="-20" dirty="0">
                  <a:solidFill>
                    <a:schemeClr val="tx1"/>
                  </a:solidFill>
                  <a:latin typeface="Arial"/>
                  <a:cs typeface="Arial"/>
                </a:rPr>
                <a:t>Debt </a:t>
              </a:r>
              <a:r>
                <a:rPr lang="en-US" sz="1100" spc="-30" dirty="0">
                  <a:solidFill>
                    <a:schemeClr val="tx1"/>
                  </a:solidFill>
                  <a:latin typeface="Arial"/>
                  <a:cs typeface="Arial"/>
                </a:rPr>
                <a:t>carries</a:t>
              </a:r>
              <a:r>
                <a:rPr lang="en-US" sz="1100" spc="15" dirty="0">
                  <a:solidFill>
                    <a:schemeClr val="tx1"/>
                  </a:solidFill>
                  <a:latin typeface="Arial"/>
                  <a:cs typeface="Arial"/>
                </a:rPr>
                <a:t> </a:t>
              </a:r>
              <a:r>
                <a:rPr lang="en-US" sz="1100" spc="-10" dirty="0">
                  <a:solidFill>
                    <a:schemeClr val="tx1"/>
                  </a:solidFill>
                  <a:latin typeface="Arial"/>
                  <a:cs typeface="Arial"/>
                </a:rPr>
                <a:t>interest</a:t>
              </a:r>
              <a:r>
                <a:rPr lang="en-US" sz="1100" spc="15" dirty="0">
                  <a:solidFill>
                    <a:schemeClr val="tx1"/>
                  </a:solidFill>
                  <a:latin typeface="Arial"/>
                  <a:cs typeface="Arial"/>
                </a:rPr>
                <a:t> </a:t>
              </a:r>
              <a:r>
                <a:rPr lang="en-US" sz="1100" spc="-10" dirty="0">
                  <a:solidFill>
                    <a:schemeClr val="tx1"/>
                  </a:solidFill>
                  <a:latin typeface="Arial"/>
                  <a:cs typeface="Arial"/>
                </a:rPr>
                <a:t>and</a:t>
              </a:r>
              <a:r>
                <a:rPr lang="en-US" sz="1100" spc="20" dirty="0">
                  <a:solidFill>
                    <a:schemeClr val="tx1"/>
                  </a:solidFill>
                  <a:latin typeface="Arial"/>
                  <a:cs typeface="Arial"/>
                </a:rPr>
                <a:t> </a:t>
              </a:r>
              <a:r>
                <a:rPr lang="en-US" sz="1100" spc="-45" dirty="0">
                  <a:solidFill>
                    <a:schemeClr val="tx1"/>
                  </a:solidFill>
                  <a:latin typeface="Arial"/>
                  <a:cs typeface="Arial"/>
                </a:rPr>
                <a:t>opens</a:t>
              </a:r>
              <a:r>
                <a:rPr lang="en-US" sz="1100" spc="15" dirty="0">
                  <a:solidFill>
                    <a:schemeClr val="tx1"/>
                  </a:solidFill>
                  <a:latin typeface="Arial"/>
                  <a:cs typeface="Arial"/>
                </a:rPr>
                <a:t> </a:t>
              </a:r>
              <a:r>
                <a:rPr lang="en-US" sz="1100" dirty="0">
                  <a:solidFill>
                    <a:schemeClr val="tx1"/>
                  </a:solidFill>
                  <a:latin typeface="Arial"/>
                  <a:cs typeface="Arial"/>
                </a:rPr>
                <a:t>the</a:t>
              </a:r>
              <a:r>
                <a:rPr lang="en-US" sz="1100" spc="20" dirty="0">
                  <a:solidFill>
                    <a:schemeClr val="tx1"/>
                  </a:solidFill>
                  <a:latin typeface="Arial"/>
                  <a:cs typeface="Arial"/>
                </a:rPr>
                <a:t> </a:t>
              </a:r>
              <a:r>
                <a:rPr lang="en-US" sz="1100" dirty="0">
                  <a:solidFill>
                    <a:schemeClr val="tx1"/>
                  </a:solidFill>
                  <a:latin typeface="Arial"/>
                  <a:cs typeface="Arial"/>
                </a:rPr>
                <a:t>door</a:t>
              </a:r>
              <a:r>
                <a:rPr lang="en-US" sz="1100" spc="15" dirty="0">
                  <a:solidFill>
                    <a:schemeClr val="tx1"/>
                  </a:solidFill>
                  <a:latin typeface="Arial"/>
                  <a:cs typeface="Arial"/>
                </a:rPr>
                <a:t> </a:t>
              </a:r>
              <a:r>
                <a:rPr lang="en-US" sz="1100" dirty="0">
                  <a:solidFill>
                    <a:schemeClr val="tx1"/>
                  </a:solidFill>
                  <a:latin typeface="Arial"/>
                  <a:cs typeface="Arial"/>
                </a:rPr>
                <a:t>to</a:t>
              </a:r>
              <a:r>
                <a:rPr lang="en-US" sz="1100" spc="20" dirty="0">
                  <a:solidFill>
                    <a:schemeClr val="tx1"/>
                  </a:solidFill>
                  <a:latin typeface="Arial"/>
                  <a:cs typeface="Arial"/>
                </a:rPr>
                <a:t> </a:t>
              </a:r>
              <a:r>
                <a:rPr lang="en-US" sz="1100" dirty="0">
                  <a:solidFill>
                    <a:schemeClr val="tx1"/>
                  </a:solidFill>
                  <a:latin typeface="Arial"/>
                  <a:cs typeface="Arial"/>
                </a:rPr>
                <a:t>the</a:t>
              </a:r>
              <a:r>
                <a:rPr lang="en-US" sz="1100" spc="15" dirty="0">
                  <a:solidFill>
                    <a:schemeClr val="tx1"/>
                  </a:solidFill>
                  <a:latin typeface="Arial"/>
                  <a:cs typeface="Arial"/>
                </a:rPr>
                <a:t> </a:t>
              </a:r>
              <a:r>
                <a:rPr lang="en-US" sz="1100" spc="-10" dirty="0">
                  <a:solidFill>
                    <a:schemeClr val="tx1"/>
                  </a:solidFill>
                  <a:latin typeface="Arial"/>
                  <a:cs typeface="Arial"/>
                </a:rPr>
                <a:t>scrutiny</a:t>
              </a:r>
              <a:r>
                <a:rPr lang="en-US" sz="1100" spc="15" dirty="0">
                  <a:solidFill>
                    <a:schemeClr val="tx1"/>
                  </a:solidFill>
                  <a:latin typeface="Arial"/>
                  <a:cs typeface="Arial"/>
                </a:rPr>
                <a:t> </a:t>
              </a:r>
              <a:r>
                <a:rPr lang="en-US" sz="1100" dirty="0">
                  <a:solidFill>
                    <a:schemeClr val="tx1"/>
                  </a:solidFill>
                  <a:latin typeface="Arial"/>
                  <a:cs typeface="Arial"/>
                </a:rPr>
                <a:t>of</a:t>
              </a:r>
              <a:r>
                <a:rPr lang="en-US" sz="1100" spc="20" dirty="0">
                  <a:solidFill>
                    <a:schemeClr val="tx1"/>
                  </a:solidFill>
                  <a:latin typeface="Arial"/>
                  <a:cs typeface="Arial"/>
                </a:rPr>
                <a:t> </a:t>
              </a:r>
              <a:r>
                <a:rPr lang="en-US" sz="1100" dirty="0">
                  <a:solidFill>
                    <a:schemeClr val="tx1"/>
                  </a:solidFill>
                  <a:latin typeface="Arial"/>
                  <a:cs typeface="Arial"/>
                </a:rPr>
                <a:t>third</a:t>
              </a:r>
              <a:r>
                <a:rPr lang="en-US" sz="1100" spc="15" dirty="0">
                  <a:solidFill>
                    <a:schemeClr val="tx1"/>
                  </a:solidFill>
                  <a:latin typeface="Arial"/>
                  <a:cs typeface="Arial"/>
                </a:rPr>
                <a:t> </a:t>
              </a:r>
              <a:r>
                <a:rPr lang="en-US" sz="1100" spc="-20" dirty="0">
                  <a:solidFill>
                    <a:schemeClr val="tx1"/>
                  </a:solidFill>
                  <a:latin typeface="Arial"/>
                  <a:cs typeface="Arial"/>
                </a:rPr>
                <a:t>parties</a:t>
              </a:r>
              <a:r>
                <a:rPr lang="en-US" sz="1100" spc="20" dirty="0">
                  <a:solidFill>
                    <a:schemeClr val="tx1"/>
                  </a:solidFill>
                  <a:latin typeface="Arial"/>
                  <a:cs typeface="Arial"/>
                </a:rPr>
                <a:t> (Jensen, 1986; Myers, 1984)</a:t>
              </a:r>
              <a:r>
                <a:rPr lang="en-US" sz="1100" spc="-10" dirty="0">
                  <a:latin typeface="Arial"/>
                  <a:cs typeface="Arial"/>
                </a:rPr>
                <a:t>.</a:t>
              </a:r>
              <a:endParaRPr lang="en-US" sz="1100" dirty="0">
                <a:latin typeface="Arial"/>
                <a:cs typeface="Arial"/>
              </a:endParaRPr>
            </a:p>
            <a:p>
              <a:pPr marL="257175" indent="-114935" algn="just">
                <a:lnSpc>
                  <a:spcPct val="100000"/>
                </a:lnSpc>
                <a:spcBef>
                  <a:spcPts val="309"/>
                </a:spcBef>
                <a:buFont typeface="Meiryo UI"/>
                <a:buChar char="•"/>
                <a:tabLst>
                  <a:tab pos="257175" algn="l"/>
                </a:tabLst>
              </a:pPr>
              <a:r>
                <a:rPr lang="en-US" sz="1100" b="1" dirty="0">
                  <a:latin typeface="Arial"/>
                  <a:cs typeface="Arial"/>
                </a:rPr>
                <a:t>Implication:</a:t>
              </a:r>
              <a:r>
                <a:rPr lang="en-US" sz="1100" b="1" spc="110" dirty="0">
                  <a:latin typeface="Arial"/>
                  <a:cs typeface="Arial"/>
                </a:rPr>
                <a:t> </a:t>
              </a:r>
              <a:r>
                <a:rPr lang="en-US" sz="1100" spc="-20" dirty="0">
                  <a:latin typeface="Arial"/>
                  <a:cs typeface="Arial"/>
                </a:rPr>
                <a:t>finance</a:t>
              </a:r>
              <a:r>
                <a:rPr lang="en-US" sz="1100" spc="15" dirty="0">
                  <a:latin typeface="Arial"/>
                  <a:cs typeface="Arial"/>
                </a:rPr>
                <a:t> </a:t>
              </a:r>
              <a:r>
                <a:rPr lang="en-US" sz="1100" dirty="0">
                  <a:latin typeface="Arial"/>
                  <a:cs typeface="Arial"/>
                </a:rPr>
                <a:t>liquidity</a:t>
              </a:r>
              <a:r>
                <a:rPr lang="en-US" sz="1100" spc="20" dirty="0">
                  <a:latin typeface="Arial"/>
                  <a:cs typeface="Arial"/>
                </a:rPr>
                <a:t> </a:t>
              </a:r>
              <a:r>
                <a:rPr lang="en-US" sz="1100" spc="-40" dirty="0">
                  <a:latin typeface="Arial"/>
                  <a:cs typeface="Arial"/>
                </a:rPr>
                <a:t>gaps</a:t>
              </a:r>
              <a:r>
                <a:rPr lang="en-US" sz="1100" spc="20" dirty="0">
                  <a:latin typeface="Arial"/>
                  <a:cs typeface="Arial"/>
                </a:rPr>
                <a:t> </a:t>
              </a:r>
              <a:r>
                <a:rPr lang="en-US" sz="1100" dirty="0">
                  <a:latin typeface="Arial"/>
                  <a:cs typeface="Arial"/>
                </a:rPr>
                <a:t>with</a:t>
              </a:r>
              <a:r>
                <a:rPr lang="en-US" sz="1100" spc="15" dirty="0">
                  <a:latin typeface="Arial"/>
                  <a:cs typeface="Arial"/>
                </a:rPr>
                <a:t> </a:t>
              </a:r>
              <a:r>
                <a:rPr lang="en-US" sz="1100" spc="-40" dirty="0">
                  <a:latin typeface="Arial"/>
                  <a:cs typeface="Arial"/>
                </a:rPr>
                <a:t>cash</a:t>
              </a:r>
              <a:r>
                <a:rPr lang="en-US" sz="1100" spc="20" dirty="0">
                  <a:latin typeface="Arial"/>
                  <a:cs typeface="Arial"/>
                </a:rPr>
                <a:t> </a:t>
              </a:r>
              <a:r>
                <a:rPr lang="en-US" sz="1100" spc="-10" dirty="0">
                  <a:latin typeface="Arial"/>
                  <a:cs typeface="Arial"/>
                </a:rPr>
                <a:t>reserves.</a:t>
              </a:r>
              <a:endParaRPr lang="en-US" sz="1100" dirty="0">
                <a:latin typeface="Arial"/>
                <a:cs typeface="Arial"/>
              </a:endParaRPr>
            </a:p>
          </p:txBody>
        </p:sp>
      </p:grpSp>
      <p:grpSp>
        <p:nvGrpSpPr>
          <p:cNvPr id="13" name="Group 12">
            <a:extLst>
              <a:ext uri="{FF2B5EF4-FFF2-40B4-BE49-F238E27FC236}">
                <a16:creationId xmlns:a16="http://schemas.microsoft.com/office/drawing/2014/main" id="{C06C8C41-18DE-475B-E12E-28B1FA3271DD}"/>
              </a:ext>
            </a:extLst>
          </p:cNvPr>
          <p:cNvGrpSpPr/>
          <p:nvPr/>
        </p:nvGrpSpPr>
        <p:grpSpPr>
          <a:xfrm>
            <a:off x="104775" y="1654175"/>
            <a:ext cx="5810394" cy="1294949"/>
            <a:chOff x="714375" y="1120775"/>
            <a:chExt cx="4476115" cy="763122"/>
          </a:xfrm>
        </p:grpSpPr>
        <p:sp>
          <p:nvSpPr>
            <p:cNvPr id="14" name="object 3">
              <a:extLst>
                <a:ext uri="{FF2B5EF4-FFF2-40B4-BE49-F238E27FC236}">
                  <a16:creationId xmlns:a16="http://schemas.microsoft.com/office/drawing/2014/main" id="{3E052E6E-A71C-5024-2339-BA3ADF61C0D4}"/>
                </a:ext>
              </a:extLst>
            </p:cNvPr>
            <p:cNvSpPr/>
            <p:nvPr/>
          </p:nvSpPr>
          <p:spPr>
            <a:xfrm>
              <a:off x="714375" y="1120775"/>
              <a:ext cx="4476115" cy="175895"/>
            </a:xfrm>
            <a:custGeom>
              <a:avLst/>
              <a:gdLst/>
              <a:ahLst/>
              <a:cxnLst/>
              <a:rect l="l" t="t" r="r" b="b"/>
              <a:pathLst>
                <a:path w="4476115" h="175894">
                  <a:moveTo>
                    <a:pt x="4424787" y="0"/>
                  </a:moveTo>
                  <a:lnTo>
                    <a:pt x="50800" y="0"/>
                  </a:lnTo>
                  <a:lnTo>
                    <a:pt x="31075" y="4008"/>
                  </a:lnTo>
                  <a:lnTo>
                    <a:pt x="14922" y="14922"/>
                  </a:lnTo>
                  <a:lnTo>
                    <a:pt x="4008" y="31075"/>
                  </a:lnTo>
                  <a:lnTo>
                    <a:pt x="0" y="50800"/>
                  </a:lnTo>
                  <a:lnTo>
                    <a:pt x="0" y="175874"/>
                  </a:lnTo>
                  <a:lnTo>
                    <a:pt x="4475587" y="175874"/>
                  </a:lnTo>
                  <a:lnTo>
                    <a:pt x="4475587" y="50800"/>
                  </a:lnTo>
                  <a:lnTo>
                    <a:pt x="4471579" y="31075"/>
                  </a:lnTo>
                  <a:lnTo>
                    <a:pt x="4460665" y="14922"/>
                  </a:lnTo>
                  <a:lnTo>
                    <a:pt x="4444512" y="4008"/>
                  </a:lnTo>
                  <a:lnTo>
                    <a:pt x="4424787" y="0"/>
                  </a:lnTo>
                  <a:close/>
                </a:path>
              </a:pathLst>
            </a:custGeom>
            <a:solidFill>
              <a:srgbClr val="690204"/>
            </a:solidFill>
          </p:spPr>
          <p:txBody>
            <a:bodyPr wrap="square" lIns="0" tIns="0" rIns="0" bIns="0" rtlCol="0"/>
            <a:lstStyle/>
            <a:p>
              <a:endParaRPr/>
            </a:p>
          </p:txBody>
        </p:sp>
        <p:sp>
          <p:nvSpPr>
            <p:cNvPr id="15" name="object 4">
              <a:extLst>
                <a:ext uri="{FF2B5EF4-FFF2-40B4-BE49-F238E27FC236}">
                  <a16:creationId xmlns:a16="http://schemas.microsoft.com/office/drawing/2014/main" id="{1BC2E494-58AE-2893-CDE1-8B1F44785951}"/>
                </a:ext>
              </a:extLst>
            </p:cNvPr>
            <p:cNvSpPr txBox="1"/>
            <p:nvPr/>
          </p:nvSpPr>
          <p:spPr>
            <a:xfrm>
              <a:off x="765176" y="1150701"/>
              <a:ext cx="2502345" cy="75573"/>
            </a:xfrm>
            <a:prstGeom prst="rect">
              <a:avLst/>
            </a:prstGeom>
          </p:spPr>
          <p:txBody>
            <a:bodyPr vert="horz" wrap="square" lIns="0" tIns="0" rIns="0" bIns="0" rtlCol="0">
              <a:spAutoFit/>
            </a:bodyPr>
            <a:lstStyle/>
            <a:p>
              <a:pPr>
                <a:lnSpc>
                  <a:spcPts val="955"/>
                </a:lnSpc>
              </a:pPr>
              <a:r>
                <a:rPr lang="en-US" sz="1000" dirty="0">
                  <a:solidFill>
                    <a:srgbClr val="FFFFFF"/>
                  </a:solidFill>
                  <a:latin typeface="Tahoma"/>
                  <a:cs typeface="Tahoma"/>
                </a:rPr>
                <a:t>Under Liquidity Constraints</a:t>
              </a:r>
              <a:endParaRPr sz="1000" dirty="0">
                <a:latin typeface="Tahoma"/>
                <a:cs typeface="Tahoma"/>
              </a:endParaRPr>
            </a:p>
          </p:txBody>
        </p:sp>
        <p:grpSp>
          <p:nvGrpSpPr>
            <p:cNvPr id="16" name="object 5">
              <a:extLst>
                <a:ext uri="{FF2B5EF4-FFF2-40B4-BE49-F238E27FC236}">
                  <a16:creationId xmlns:a16="http://schemas.microsoft.com/office/drawing/2014/main" id="{40748595-42A6-DBB5-AF01-9D633BF52363}"/>
                </a:ext>
              </a:extLst>
            </p:cNvPr>
            <p:cNvGrpSpPr/>
            <p:nvPr/>
          </p:nvGrpSpPr>
          <p:grpSpPr>
            <a:xfrm>
              <a:off x="714375" y="1283996"/>
              <a:ext cx="4476115" cy="599901"/>
              <a:chOff x="66229" y="1425651"/>
              <a:chExt cx="4476115" cy="599901"/>
            </a:xfrm>
          </p:grpSpPr>
          <p:pic>
            <p:nvPicPr>
              <p:cNvPr id="18" name="object 6">
                <a:extLst>
                  <a:ext uri="{FF2B5EF4-FFF2-40B4-BE49-F238E27FC236}">
                    <a16:creationId xmlns:a16="http://schemas.microsoft.com/office/drawing/2014/main" id="{8DF519EC-A3AB-FCBA-5761-C2DB0B00A2BF}"/>
                  </a:ext>
                </a:extLst>
              </p:cNvPr>
              <p:cNvPicPr/>
              <p:nvPr/>
            </p:nvPicPr>
            <p:blipFill>
              <a:blip r:embed="rId3" cstate="print"/>
              <a:stretch>
                <a:fillRect/>
              </a:stretch>
            </p:blipFill>
            <p:spPr>
              <a:xfrm>
                <a:off x="66229" y="1425651"/>
                <a:ext cx="4475587" cy="50609"/>
              </a:xfrm>
              <a:prstGeom prst="rect">
                <a:avLst/>
              </a:prstGeom>
            </p:spPr>
          </p:pic>
          <p:sp>
            <p:nvSpPr>
              <p:cNvPr id="19" name="object 8">
                <a:extLst>
                  <a:ext uri="{FF2B5EF4-FFF2-40B4-BE49-F238E27FC236}">
                    <a16:creationId xmlns:a16="http://schemas.microsoft.com/office/drawing/2014/main" id="{5780443C-BDC9-109C-4179-8E5102BD6879}"/>
                  </a:ext>
                </a:extLst>
              </p:cNvPr>
              <p:cNvSpPr/>
              <p:nvPr/>
            </p:nvSpPr>
            <p:spPr>
              <a:xfrm>
                <a:off x="66229" y="1469927"/>
                <a:ext cx="4476115" cy="555625"/>
              </a:xfrm>
              <a:custGeom>
                <a:avLst/>
                <a:gdLst/>
                <a:ahLst/>
                <a:cxnLst/>
                <a:rect l="l" t="t" r="r" b="b"/>
                <a:pathLst>
                  <a:path w="4476115" h="555625">
                    <a:moveTo>
                      <a:pt x="4475587" y="0"/>
                    </a:moveTo>
                    <a:lnTo>
                      <a:pt x="0" y="0"/>
                    </a:lnTo>
                    <a:lnTo>
                      <a:pt x="0" y="504795"/>
                    </a:lnTo>
                    <a:lnTo>
                      <a:pt x="4008" y="524520"/>
                    </a:lnTo>
                    <a:lnTo>
                      <a:pt x="14922" y="540673"/>
                    </a:lnTo>
                    <a:lnTo>
                      <a:pt x="31075" y="551587"/>
                    </a:lnTo>
                    <a:lnTo>
                      <a:pt x="50800" y="555596"/>
                    </a:lnTo>
                    <a:lnTo>
                      <a:pt x="4424787" y="555596"/>
                    </a:lnTo>
                    <a:lnTo>
                      <a:pt x="4444512" y="551587"/>
                    </a:lnTo>
                    <a:lnTo>
                      <a:pt x="4460665" y="540673"/>
                    </a:lnTo>
                    <a:lnTo>
                      <a:pt x="4471579" y="524520"/>
                    </a:lnTo>
                    <a:lnTo>
                      <a:pt x="4475587" y="504795"/>
                    </a:lnTo>
                    <a:lnTo>
                      <a:pt x="4475587" y="0"/>
                    </a:lnTo>
                    <a:close/>
                  </a:path>
                </a:pathLst>
              </a:custGeom>
              <a:solidFill>
                <a:srgbClr val="F8F8F8"/>
              </a:solidFill>
            </p:spPr>
            <p:txBody>
              <a:bodyPr wrap="square" lIns="0" tIns="0" rIns="0" bIns="0" rtlCol="0"/>
              <a:lstStyle/>
              <a:p>
                <a:endParaRPr/>
              </a:p>
            </p:txBody>
          </p:sp>
        </p:grpSp>
        <p:sp>
          <p:nvSpPr>
            <p:cNvPr id="17" name="object 9">
              <a:extLst>
                <a:ext uri="{FF2B5EF4-FFF2-40B4-BE49-F238E27FC236}">
                  <a16:creationId xmlns:a16="http://schemas.microsoft.com/office/drawing/2014/main" id="{46595346-17A0-3383-8CAD-822FE4F2A354}"/>
                </a:ext>
              </a:extLst>
            </p:cNvPr>
            <p:cNvSpPr txBox="1"/>
            <p:nvPr/>
          </p:nvSpPr>
          <p:spPr>
            <a:xfrm>
              <a:off x="735507" y="1320009"/>
              <a:ext cx="4450715" cy="550548"/>
            </a:xfrm>
            <a:prstGeom prst="rect">
              <a:avLst/>
            </a:prstGeom>
          </p:spPr>
          <p:txBody>
            <a:bodyPr vert="horz" wrap="square" lIns="0" tIns="10795" rIns="0" bIns="0" rtlCol="0">
              <a:spAutoFit/>
            </a:bodyPr>
            <a:lstStyle/>
            <a:p>
              <a:pPr marL="257175" indent="-114935">
                <a:lnSpc>
                  <a:spcPct val="100000"/>
                </a:lnSpc>
                <a:spcBef>
                  <a:spcPts val="409"/>
                </a:spcBef>
                <a:buFont typeface="Meiryo UI"/>
                <a:buChar char="•"/>
                <a:tabLst>
                  <a:tab pos="257175" algn="l"/>
                </a:tabLst>
              </a:pPr>
              <a:r>
                <a:rPr lang="en-US" sz="1100" spc="-25" dirty="0">
                  <a:latin typeface="Arial"/>
                  <a:cs typeface="Arial"/>
                </a:rPr>
                <a:t>Relationship</a:t>
              </a:r>
              <a:r>
                <a:rPr lang="en-US" sz="1100" spc="5" dirty="0">
                  <a:latin typeface="Arial"/>
                  <a:cs typeface="Arial"/>
                </a:rPr>
                <a:t> </a:t>
              </a:r>
              <a:r>
                <a:rPr lang="en-US" sz="1100" dirty="0">
                  <a:latin typeface="Arial"/>
                  <a:cs typeface="Arial"/>
                </a:rPr>
                <a:t>is</a:t>
              </a:r>
              <a:r>
                <a:rPr lang="en-US" sz="1100" spc="5" dirty="0">
                  <a:latin typeface="Arial"/>
                  <a:cs typeface="Arial"/>
                </a:rPr>
                <a:t> </a:t>
              </a:r>
              <a:r>
                <a:rPr lang="en-US" sz="1100" spc="-35" dirty="0">
                  <a:latin typeface="Arial"/>
                  <a:cs typeface="Arial"/>
                </a:rPr>
                <a:t>ambiguous</a:t>
              </a:r>
              <a:r>
                <a:rPr lang="en-US" sz="1100" spc="10" dirty="0">
                  <a:latin typeface="Arial"/>
                  <a:cs typeface="Arial"/>
                </a:rPr>
                <a:t>. </a:t>
              </a:r>
              <a:r>
                <a:rPr lang="en-US" sz="1100" dirty="0">
                  <a:latin typeface="Arial"/>
                  <a:cs typeface="Arial"/>
                </a:rPr>
                <a:t>Empirical</a:t>
              </a:r>
              <a:r>
                <a:rPr lang="en-US" sz="1100" spc="5" dirty="0">
                  <a:latin typeface="Arial"/>
                  <a:cs typeface="Arial"/>
                </a:rPr>
                <a:t> </a:t>
              </a:r>
              <a:r>
                <a:rPr lang="en-US" sz="1100" spc="-10" dirty="0">
                  <a:latin typeface="Arial"/>
                  <a:cs typeface="Arial"/>
                </a:rPr>
                <a:t>question!</a:t>
              </a:r>
              <a:endParaRPr lang="en-US" sz="1100" dirty="0">
                <a:latin typeface="Arial"/>
                <a:cs typeface="Arial"/>
              </a:endParaRPr>
            </a:p>
            <a:p>
              <a:pPr marL="257175" indent="-114935">
                <a:lnSpc>
                  <a:spcPct val="100000"/>
                </a:lnSpc>
                <a:spcBef>
                  <a:spcPts val="310"/>
                </a:spcBef>
                <a:buFont typeface="Meiryo UI"/>
                <a:buChar char="•"/>
                <a:tabLst>
                  <a:tab pos="257175" algn="l"/>
                </a:tabLst>
              </a:pPr>
              <a:r>
                <a:rPr lang="en-US" sz="1100" spc="-45" dirty="0">
                  <a:latin typeface="Arial"/>
                  <a:cs typeface="Arial"/>
                </a:rPr>
                <a:t>Cash</a:t>
              </a:r>
              <a:r>
                <a:rPr lang="en-US" sz="1100" spc="-5" dirty="0">
                  <a:latin typeface="Arial"/>
                  <a:cs typeface="Arial"/>
                </a:rPr>
                <a:t> </a:t>
              </a:r>
              <a:r>
                <a:rPr lang="en-US" sz="1100" spc="-55" dirty="0">
                  <a:latin typeface="Arial"/>
                  <a:cs typeface="Arial"/>
                </a:rPr>
                <a:t>reserves</a:t>
              </a:r>
              <a:r>
                <a:rPr lang="en-US" sz="1100" spc="-5" dirty="0">
                  <a:latin typeface="Arial"/>
                  <a:cs typeface="Arial"/>
                </a:rPr>
                <a:t> </a:t>
              </a:r>
              <a:r>
                <a:rPr lang="en-US" sz="1100" spc="-35" dirty="0">
                  <a:latin typeface="Arial"/>
                  <a:cs typeface="Arial"/>
                </a:rPr>
                <a:t>have</a:t>
              </a:r>
              <a:r>
                <a:rPr lang="en-US" sz="1100" spc="-5" dirty="0">
                  <a:latin typeface="Arial"/>
                  <a:cs typeface="Arial"/>
                </a:rPr>
                <a:t> </a:t>
              </a:r>
              <a:r>
                <a:rPr lang="en-US" sz="1100" dirty="0">
                  <a:latin typeface="Arial"/>
                  <a:cs typeface="Arial"/>
                </a:rPr>
                <a:t>an</a:t>
              </a:r>
              <a:r>
                <a:rPr lang="en-US" sz="1100" spc="-5" dirty="0">
                  <a:latin typeface="Arial"/>
                  <a:cs typeface="Arial"/>
                </a:rPr>
                <a:t> </a:t>
              </a:r>
              <a:r>
                <a:rPr lang="en-US" sz="1100" spc="-10" dirty="0">
                  <a:latin typeface="Arial"/>
                  <a:cs typeface="Arial"/>
                </a:rPr>
                <a:t>operational</a:t>
              </a:r>
              <a:r>
                <a:rPr lang="en-US" sz="1100" dirty="0">
                  <a:latin typeface="Arial"/>
                  <a:cs typeface="Arial"/>
                </a:rPr>
                <a:t> </a:t>
              </a:r>
              <a:r>
                <a:rPr lang="en-US" sz="1100" spc="-10" dirty="0">
                  <a:latin typeface="Arial"/>
                  <a:cs typeface="Arial"/>
                </a:rPr>
                <a:t>and</a:t>
              </a:r>
              <a:r>
                <a:rPr lang="en-US" sz="1100" spc="-5" dirty="0">
                  <a:latin typeface="Arial"/>
                  <a:cs typeface="Arial"/>
                </a:rPr>
                <a:t> </a:t>
              </a:r>
              <a:r>
                <a:rPr lang="en-US" sz="1100" spc="-25" dirty="0">
                  <a:latin typeface="Arial"/>
                  <a:cs typeface="Arial"/>
                </a:rPr>
                <a:t>precautionary</a:t>
              </a:r>
              <a:r>
                <a:rPr lang="en-US" sz="1100" spc="-5" dirty="0">
                  <a:latin typeface="Arial"/>
                  <a:cs typeface="Arial"/>
                </a:rPr>
                <a:t> </a:t>
              </a:r>
              <a:r>
                <a:rPr lang="en-US" sz="1100" dirty="0">
                  <a:latin typeface="Arial"/>
                  <a:cs typeface="Arial"/>
                </a:rPr>
                <a:t>role (Kling, 2018)</a:t>
              </a:r>
              <a:r>
                <a:rPr lang="en-US" sz="1100" spc="-5" dirty="0">
                  <a:latin typeface="Arial"/>
                  <a:cs typeface="Arial"/>
                </a:rPr>
                <a:t>. </a:t>
              </a:r>
              <a:r>
                <a:rPr lang="en-US" sz="1100" spc="-35" dirty="0">
                  <a:latin typeface="Arial"/>
                  <a:cs typeface="Arial"/>
                </a:rPr>
                <a:t>Governments</a:t>
              </a:r>
              <a:r>
                <a:rPr lang="en-US" sz="1100" spc="10" dirty="0">
                  <a:latin typeface="Arial"/>
                  <a:cs typeface="Arial"/>
                </a:rPr>
                <a:t> </a:t>
              </a:r>
              <a:r>
                <a:rPr lang="en-US" sz="1100" dirty="0">
                  <a:latin typeface="Arial"/>
                  <a:cs typeface="Arial"/>
                </a:rPr>
                <a:t>maintain</a:t>
              </a:r>
              <a:r>
                <a:rPr lang="en-US" sz="1100" spc="10" dirty="0">
                  <a:latin typeface="Arial"/>
                  <a:cs typeface="Arial"/>
                </a:rPr>
                <a:t> </a:t>
              </a:r>
              <a:r>
                <a:rPr lang="en-US" sz="1100" spc="-40" dirty="0">
                  <a:latin typeface="Arial"/>
                  <a:cs typeface="Arial"/>
                </a:rPr>
                <a:t>cash</a:t>
              </a:r>
              <a:r>
                <a:rPr lang="en-US" sz="1100" spc="10" dirty="0">
                  <a:latin typeface="Arial"/>
                  <a:cs typeface="Arial"/>
                </a:rPr>
                <a:t> </a:t>
              </a:r>
              <a:r>
                <a:rPr lang="en-US" sz="1100" spc="-55" dirty="0">
                  <a:latin typeface="Arial"/>
                  <a:cs typeface="Arial"/>
                </a:rPr>
                <a:t>reserves</a:t>
              </a:r>
              <a:r>
                <a:rPr lang="en-US" sz="1100" spc="10" dirty="0">
                  <a:latin typeface="Arial"/>
                  <a:cs typeface="Arial"/>
                </a:rPr>
                <a:t> </a:t>
              </a:r>
              <a:r>
                <a:rPr lang="en-US" sz="1100" dirty="0">
                  <a:latin typeface="Arial"/>
                  <a:cs typeface="Arial"/>
                </a:rPr>
                <a:t>to</a:t>
              </a:r>
              <a:r>
                <a:rPr lang="en-US" sz="1100" spc="10" dirty="0">
                  <a:latin typeface="Arial"/>
                  <a:cs typeface="Arial"/>
                </a:rPr>
                <a:t> </a:t>
              </a:r>
              <a:r>
                <a:rPr lang="en-US" sz="1100" spc="-50" dirty="0">
                  <a:latin typeface="Arial"/>
                  <a:cs typeface="Arial"/>
                </a:rPr>
                <a:t>preserve</a:t>
              </a:r>
              <a:r>
                <a:rPr lang="en-US" sz="1100" spc="10" dirty="0">
                  <a:latin typeface="Arial"/>
                  <a:cs typeface="Arial"/>
                </a:rPr>
                <a:t> </a:t>
              </a:r>
              <a:r>
                <a:rPr lang="en-US" sz="1100" spc="-25" dirty="0">
                  <a:latin typeface="Arial"/>
                  <a:cs typeface="Arial"/>
                </a:rPr>
                <a:t>creditworthiness (Marlowe, 2011)</a:t>
              </a:r>
              <a:r>
                <a:rPr lang="en-US" sz="1100" spc="10" dirty="0">
                  <a:latin typeface="Arial"/>
                  <a:cs typeface="Arial"/>
                </a:rPr>
                <a:t> </a:t>
              </a:r>
              <a:r>
                <a:rPr lang="en-US" sz="1100" spc="-10" dirty="0">
                  <a:latin typeface="Arial"/>
                  <a:cs typeface="Arial"/>
                </a:rPr>
                <a:t>and</a:t>
              </a:r>
              <a:r>
                <a:rPr lang="en-US" sz="1100" spc="20" dirty="0">
                  <a:latin typeface="Arial"/>
                  <a:cs typeface="Arial"/>
                </a:rPr>
                <a:t> </a:t>
              </a:r>
              <a:r>
                <a:rPr lang="en-US" sz="1100" spc="-25" dirty="0">
                  <a:latin typeface="Arial"/>
                  <a:cs typeface="Arial"/>
                </a:rPr>
                <a:t>signal</a:t>
              </a:r>
              <a:r>
                <a:rPr lang="en-US" sz="1100" spc="20" dirty="0">
                  <a:latin typeface="Arial"/>
                  <a:cs typeface="Arial"/>
                </a:rPr>
                <a:t> </a:t>
              </a:r>
              <a:r>
                <a:rPr lang="en-US" sz="1100" spc="-40" dirty="0">
                  <a:latin typeface="Arial"/>
                  <a:cs typeface="Arial"/>
                </a:rPr>
                <a:t>solvency</a:t>
              </a:r>
              <a:r>
                <a:rPr lang="en-US" sz="1100" spc="25" dirty="0">
                  <a:latin typeface="Arial"/>
                  <a:cs typeface="Arial"/>
                </a:rPr>
                <a:t> </a:t>
              </a:r>
              <a:r>
                <a:rPr lang="en-US" sz="1100" dirty="0">
                  <a:latin typeface="Arial"/>
                  <a:cs typeface="Arial"/>
                </a:rPr>
                <a:t>to</a:t>
              </a:r>
              <a:r>
                <a:rPr lang="en-US" sz="1100" spc="20" dirty="0">
                  <a:latin typeface="Arial"/>
                  <a:cs typeface="Arial"/>
                </a:rPr>
                <a:t> </a:t>
              </a:r>
              <a:r>
                <a:rPr lang="en-US" sz="1100" spc="-75" dirty="0">
                  <a:latin typeface="Arial"/>
                  <a:cs typeface="Arial"/>
                </a:rPr>
                <a:t>access</a:t>
              </a:r>
              <a:r>
                <a:rPr lang="en-US" sz="1100" spc="25" dirty="0">
                  <a:latin typeface="Arial"/>
                  <a:cs typeface="Arial"/>
                </a:rPr>
                <a:t> </a:t>
              </a:r>
              <a:r>
                <a:rPr lang="en-US" sz="1100" spc="-10" dirty="0">
                  <a:latin typeface="Arial"/>
                  <a:cs typeface="Arial"/>
                </a:rPr>
                <a:t>financial</a:t>
              </a:r>
              <a:r>
                <a:rPr lang="en-US" sz="1100" spc="20" dirty="0">
                  <a:latin typeface="Arial"/>
                  <a:cs typeface="Arial"/>
                </a:rPr>
                <a:t> </a:t>
              </a:r>
              <a:r>
                <a:rPr lang="en-US" sz="1100" spc="-10" dirty="0">
                  <a:latin typeface="Arial"/>
                  <a:cs typeface="Arial"/>
                </a:rPr>
                <a:t>markets.</a:t>
              </a:r>
              <a:endParaRPr lang="en-US" sz="1100" dirty="0">
                <a:latin typeface="Arial"/>
                <a:cs typeface="Arial"/>
              </a:endParaRPr>
            </a:p>
            <a:p>
              <a:pPr marL="257175" indent="-114935">
                <a:lnSpc>
                  <a:spcPct val="100000"/>
                </a:lnSpc>
                <a:spcBef>
                  <a:spcPts val="305"/>
                </a:spcBef>
                <a:buFont typeface="Meiryo UI"/>
                <a:buChar char="•"/>
                <a:tabLst>
                  <a:tab pos="257175" algn="l"/>
                </a:tabLst>
              </a:pPr>
              <a:r>
                <a:rPr lang="en-US" sz="1100" b="1" dirty="0">
                  <a:latin typeface="Arial"/>
                  <a:cs typeface="Arial"/>
                </a:rPr>
                <a:t>Implication:</a:t>
              </a:r>
              <a:r>
                <a:rPr lang="en-US" sz="1100" b="1" spc="140" dirty="0">
                  <a:latin typeface="Arial"/>
                  <a:cs typeface="Arial"/>
                </a:rPr>
                <a:t> </a:t>
              </a:r>
              <a:r>
                <a:rPr lang="en-US" sz="1100" spc="-20" dirty="0">
                  <a:latin typeface="Arial"/>
                  <a:cs typeface="Arial"/>
                </a:rPr>
                <a:t>finance</a:t>
              </a:r>
              <a:r>
                <a:rPr lang="en-US" sz="1100" spc="45" dirty="0">
                  <a:latin typeface="Arial"/>
                  <a:cs typeface="Arial"/>
                </a:rPr>
                <a:t> </a:t>
              </a:r>
              <a:r>
                <a:rPr lang="en-US" sz="1100" dirty="0">
                  <a:latin typeface="Arial"/>
                  <a:cs typeface="Arial"/>
                </a:rPr>
                <a:t>liquidity</a:t>
              </a:r>
              <a:r>
                <a:rPr lang="en-US" sz="1100" spc="40" dirty="0">
                  <a:latin typeface="Arial"/>
                  <a:cs typeface="Arial"/>
                </a:rPr>
                <a:t> </a:t>
              </a:r>
              <a:r>
                <a:rPr lang="en-US" sz="1100" spc="-40" dirty="0">
                  <a:latin typeface="Arial"/>
                  <a:cs typeface="Arial"/>
                </a:rPr>
                <a:t>gaps</a:t>
              </a:r>
              <a:r>
                <a:rPr lang="en-US" sz="1100" spc="45" dirty="0">
                  <a:latin typeface="Arial"/>
                  <a:cs typeface="Arial"/>
                </a:rPr>
                <a:t> </a:t>
              </a:r>
              <a:r>
                <a:rPr lang="en-US" sz="1100" dirty="0">
                  <a:latin typeface="Arial"/>
                  <a:cs typeface="Arial"/>
                </a:rPr>
                <a:t>with</a:t>
              </a:r>
              <a:r>
                <a:rPr lang="en-US" sz="1100" spc="40" dirty="0">
                  <a:latin typeface="Arial"/>
                  <a:cs typeface="Arial"/>
                </a:rPr>
                <a:t> </a:t>
              </a:r>
              <a:r>
                <a:rPr lang="en-US" sz="1100" spc="-35" dirty="0">
                  <a:latin typeface="Arial"/>
                  <a:cs typeface="Arial"/>
                </a:rPr>
                <a:t>short-</a:t>
              </a:r>
              <a:r>
                <a:rPr lang="en-US" sz="1100" dirty="0">
                  <a:latin typeface="Arial"/>
                  <a:cs typeface="Arial"/>
                </a:rPr>
                <a:t>term</a:t>
              </a:r>
              <a:r>
                <a:rPr lang="en-US" sz="1100" spc="45" dirty="0">
                  <a:latin typeface="Arial"/>
                  <a:cs typeface="Arial"/>
                </a:rPr>
                <a:t> </a:t>
              </a:r>
              <a:r>
                <a:rPr lang="en-US" sz="1100" spc="-10" dirty="0">
                  <a:latin typeface="Arial"/>
                  <a:cs typeface="Arial"/>
                </a:rPr>
                <a:t>debt.</a:t>
              </a:r>
              <a:endParaRPr lang="en-US" sz="1100" dirty="0">
                <a:latin typeface="Arial"/>
                <a:cs typeface="Arial"/>
              </a:endParaRPr>
            </a:p>
          </p:txBody>
        </p:sp>
      </p:grpSp>
    </p:spTree>
    <p:extLst>
      <p:ext uri="{BB962C8B-B14F-4D97-AF65-F5344CB8AC3E}">
        <p14:creationId xmlns:p14="http://schemas.microsoft.com/office/powerpoint/2010/main" val="1903201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Fiscal Federalism in Mexico: Liquidity Management Implications</a:t>
            </a:r>
          </a:p>
        </p:txBody>
      </p:sp>
      <p:sp>
        <p:nvSpPr>
          <p:cNvPr id="2" name="object 3">
            <a:extLst>
              <a:ext uri="{FF2B5EF4-FFF2-40B4-BE49-F238E27FC236}">
                <a16:creationId xmlns:a16="http://schemas.microsoft.com/office/drawing/2014/main" id="{077DCD3A-DC27-0B44-B2A8-41D15F5E7978}"/>
              </a:ext>
            </a:extLst>
          </p:cNvPr>
          <p:cNvSpPr txBox="1"/>
          <p:nvPr/>
        </p:nvSpPr>
        <p:spPr>
          <a:xfrm>
            <a:off x="133099" y="845549"/>
            <a:ext cx="5908842" cy="1769652"/>
          </a:xfrm>
          <a:prstGeom prst="rect">
            <a:avLst/>
          </a:prstGeom>
        </p:spPr>
        <p:txBody>
          <a:bodyPr vert="horz" wrap="square" lIns="0" tIns="12065" rIns="0" bIns="0" rtlCol="0">
            <a:spAutoFit/>
          </a:bodyPr>
          <a:lstStyle/>
          <a:p>
            <a:pPr marL="171450" indent="-171450">
              <a:lnSpc>
                <a:spcPct val="114000"/>
              </a:lnSpc>
              <a:spcBef>
                <a:spcPts val="1200"/>
              </a:spcBef>
              <a:spcAft>
                <a:spcPts val="12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Empirical Setting: </a:t>
            </a:r>
            <a:r>
              <a:rPr lang="en-US" sz="1100" dirty="0">
                <a:latin typeface="Arial" panose="020B0604020202020204" pitchFamily="34" charset="0"/>
                <a:cs typeface="Arial" panose="020B0604020202020204" pitchFamily="34" charset="0"/>
              </a:rPr>
              <a:t>Mexican state governments (2018-2022).</a:t>
            </a:r>
            <a:endParaRPr lang="en-US" sz="1100" b="1" dirty="0">
              <a:latin typeface="Arial" panose="020B0604020202020204" pitchFamily="34" charset="0"/>
              <a:cs typeface="Arial" panose="020B0604020202020204" pitchFamily="34" charset="0"/>
            </a:endParaRPr>
          </a:p>
          <a:p>
            <a:pPr marL="171450" indent="-171450">
              <a:lnSpc>
                <a:spcPct val="114000"/>
              </a:lnSpc>
              <a:spcBef>
                <a:spcPts val="1200"/>
              </a:spcBef>
              <a:spcAft>
                <a:spcPts val="12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Low fiscal flexibility: </a:t>
            </a:r>
            <a:r>
              <a:rPr lang="en-US" sz="1100" dirty="0">
                <a:latin typeface="Arial" panose="020B0604020202020204" pitchFamily="34" charset="0"/>
                <a:cs typeface="Arial" panose="020B0604020202020204" pitchFamily="34" charset="0"/>
              </a:rPr>
              <a:t>for each dollar states have, they have spending discretion on 50 cents, but ≈ 90 cents must go to cover current expenses + transfers to local governments. Persistent fiscal deficits:</a:t>
            </a:r>
            <a:r>
              <a:rPr lang="en-US" sz="1100" b="1"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 -3.5% of total revenues (average, 2000-2022). </a:t>
            </a:r>
            <a:endParaRPr lang="en-US" sz="1100" b="1" dirty="0">
              <a:latin typeface="Arial" panose="020B0604020202020204" pitchFamily="34" charset="0"/>
              <a:cs typeface="Arial" panose="020B0604020202020204" pitchFamily="34" charset="0"/>
            </a:endParaRPr>
          </a:p>
          <a:p>
            <a:pPr marL="171450" indent="-171450">
              <a:lnSpc>
                <a:spcPct val="114000"/>
              </a:lnSpc>
              <a:spcBef>
                <a:spcPts val="1200"/>
              </a:spcBef>
              <a:spcAft>
                <a:spcPts val="1200"/>
              </a:spcAft>
              <a:buFont typeface="Arial" panose="020B0604020202020204" pitchFamily="34" charset="0"/>
              <a:buChar char="•"/>
            </a:pPr>
            <a:r>
              <a:rPr lang="en-US" sz="1100" b="1" dirty="0">
                <a:latin typeface="Arial" panose="020B0604020202020204" pitchFamily="34" charset="0"/>
                <a:cs typeface="Arial" panose="020B0604020202020204" pitchFamily="34" charset="0"/>
                <a:sym typeface="Wingdings" pitchFamily="2" charset="2"/>
              </a:rPr>
              <a:t>Implication: </a:t>
            </a:r>
            <a:r>
              <a:rPr lang="en-US" sz="1100" dirty="0">
                <a:latin typeface="Arial" panose="020B0604020202020204" pitchFamily="34" charset="0"/>
                <a:cs typeface="Arial" panose="020B0604020202020204" pitchFamily="34" charset="0"/>
                <a:sym typeface="Wingdings" pitchFamily="2" charset="2"/>
              </a:rPr>
              <a:t>state governments observe reduced space to generate excess cash-flows and have few tools under the belt to cope with liquidity shocks. </a:t>
            </a:r>
            <a:endParaRPr lang="en-US" sz="1100" b="1" dirty="0">
              <a:latin typeface="Arial" panose="020B0604020202020204" pitchFamily="34" charset="0"/>
              <a:cs typeface="Arial" panose="020B0604020202020204" pitchFamily="34" charset="0"/>
              <a:sym typeface="Wingdings" pitchFamily="2" charset="2"/>
            </a:endParaRPr>
          </a:p>
        </p:txBody>
      </p:sp>
    </p:spTree>
    <p:extLst>
      <p:ext uri="{BB962C8B-B14F-4D97-AF65-F5344CB8AC3E}">
        <p14:creationId xmlns:p14="http://schemas.microsoft.com/office/powerpoint/2010/main" val="3122294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717B5A64-A7FD-5A5A-9C32-B1B8FC1EE4B8}"/>
              </a:ext>
            </a:extLst>
          </p:cNvPr>
          <p:cNvSpPr txBox="1">
            <a:spLocks/>
          </p:cNvSpPr>
          <p:nvPr/>
        </p:nvSpPr>
        <p:spPr>
          <a:xfrm>
            <a:off x="21891" y="53975"/>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RQ: What is the effect of cash reserves on short-term borrowing? </a:t>
            </a:r>
          </a:p>
        </p:txBody>
      </p:sp>
      <mc:AlternateContent xmlns:mc="http://schemas.openxmlformats.org/markup-compatibility/2006" xmlns:a14="http://schemas.microsoft.com/office/drawing/2010/main">
        <mc:Choice Requires="a14">
          <p:sp>
            <p:nvSpPr>
              <p:cNvPr id="6" name="object 3">
                <a:extLst>
                  <a:ext uri="{FF2B5EF4-FFF2-40B4-BE49-F238E27FC236}">
                    <a16:creationId xmlns:a16="http://schemas.microsoft.com/office/drawing/2014/main" id="{4FF66C07-6109-C3FC-2968-D3CB9C112BA6}"/>
                  </a:ext>
                </a:extLst>
              </p:cNvPr>
              <p:cNvSpPr txBox="1"/>
              <p:nvPr/>
            </p:nvSpPr>
            <p:spPr>
              <a:xfrm>
                <a:off x="120605" y="511175"/>
                <a:ext cx="5810218" cy="497380"/>
              </a:xfrm>
              <a:prstGeom prst="rect">
                <a:avLst/>
              </a:prstGeom>
            </p:spPr>
            <p:txBody>
              <a:bodyPr vert="horz" wrap="square" lIns="0" tIns="12065" rIns="0" bIns="0" rtlCol="0">
                <a:spAutoFit/>
              </a:bodyPr>
              <a:lstStyle/>
              <a:p>
                <a:pPr marL="167640" marR="30480" indent="-117475">
                  <a:lnSpc>
                    <a:spcPct val="101000"/>
                  </a:lnSpc>
                  <a:spcBef>
                    <a:spcPts val="600"/>
                  </a:spcBef>
                  <a:spcAft>
                    <a:spcPts val="600"/>
                  </a:spcAft>
                  <a:buFont typeface="Arial"/>
                  <a:buChar char="•"/>
                  <a:tabLst>
                    <a:tab pos="167640" algn="l"/>
                  </a:tabLst>
                </a:pPr>
                <a:r>
                  <a:rPr lang="en-US" sz="1100" b="1" dirty="0">
                    <a:latin typeface="Arial" panose="020B0604020202020204" pitchFamily="34" charset="0"/>
                    <a:cs typeface="Arial" panose="020B0604020202020204" pitchFamily="34" charset="0"/>
                  </a:rPr>
                  <a:t>Reduced Form Model: </a:t>
                </a:r>
                <a:endParaRPr lang="en-US" sz="1100" dirty="0">
                  <a:latin typeface="Arial" panose="020B0604020202020204" pitchFamily="34" charset="0"/>
                  <a:cs typeface="Arial" panose="020B0604020202020204" pitchFamily="34" charset="0"/>
                </a:endParaRPr>
              </a:p>
              <a:p>
                <a:pPr marL="50165" marR="30480">
                  <a:lnSpc>
                    <a:spcPct val="101000"/>
                  </a:lnSpc>
                  <a:spcBef>
                    <a:spcPts val="600"/>
                  </a:spcBef>
                  <a:spcAft>
                    <a:spcPts val="600"/>
                  </a:spcAft>
                  <a:tabLst>
                    <a:tab pos="167640" algn="l"/>
                  </a:tabLst>
                </a:pPr>
                <a:r>
                  <a:rPr lang="en-US" sz="1100" dirty="0">
                    <a:latin typeface="Arial" panose="020B0604020202020204" pitchFamily="34" charset="0"/>
                    <a:cs typeface="Arial" panose="020B0604020202020204" pitchFamily="34" charset="0"/>
                  </a:rPr>
                  <a:t>		 </a:t>
                </a:r>
                <a14:m>
                  <m:oMath xmlns:m="http://schemas.openxmlformats.org/officeDocument/2006/math">
                    <m:r>
                      <a:rPr lang="en-US" sz="1100" b="0" i="1" smtClean="0">
                        <a:latin typeface="Cambria Math" panose="02040503050406030204" pitchFamily="18" charset="0"/>
                        <a:cs typeface="Arial" panose="020B0604020202020204" pitchFamily="34" charset="0"/>
                      </a:rPr>
                      <m:t>𝑆h𝑜𝑟𝑡𝑇𝑒𝑟𝑚𝐷𝑒𝑏</m:t>
                    </m:r>
                    <m:sSub>
                      <m:sSubPr>
                        <m:ctrlPr>
                          <a:rPr lang="en-US" sz="1100" b="0" i="1" smtClean="0">
                            <a:latin typeface="Cambria Math" panose="02040503050406030204" pitchFamily="18" charset="0"/>
                            <a:cs typeface="Arial" panose="020B0604020202020204" pitchFamily="34" charset="0"/>
                          </a:rPr>
                        </m:ctrlPr>
                      </m:sSubPr>
                      <m:e>
                        <m:r>
                          <a:rPr lang="en-US" sz="1100" b="0" i="1" smtClean="0">
                            <a:latin typeface="Cambria Math" panose="02040503050406030204" pitchFamily="18" charset="0"/>
                            <a:cs typeface="Arial" panose="020B0604020202020204" pitchFamily="34" charset="0"/>
                          </a:rPr>
                          <m:t>𝑡</m:t>
                        </m:r>
                      </m:e>
                      <m:sub>
                        <m:r>
                          <a:rPr lang="en-US" sz="1100" b="0" i="1" smtClean="0">
                            <a:latin typeface="Cambria Math" panose="02040503050406030204" pitchFamily="18" charset="0"/>
                            <a:cs typeface="Arial" panose="020B0604020202020204" pitchFamily="34" charset="0"/>
                          </a:rPr>
                          <m:t>𝑖𝑡</m:t>
                        </m:r>
                      </m:sub>
                    </m:sSub>
                    <m:r>
                      <a:rPr lang="en-US" sz="1100" b="0" i="1" smtClean="0">
                        <a:latin typeface="Cambria Math" panose="02040503050406030204" pitchFamily="18" charset="0"/>
                        <a:cs typeface="Arial" panose="020B0604020202020204" pitchFamily="34" charset="0"/>
                      </a:rPr>
                      <m:t>=</m:t>
                    </m:r>
                    <m:r>
                      <a:rPr lang="en-US" sz="1100" b="1" i="1" smtClean="0">
                        <a:solidFill>
                          <a:srgbClr val="690204"/>
                        </a:solidFill>
                        <a:latin typeface="Cambria Math" panose="02040503050406030204" pitchFamily="18" charset="0"/>
                        <a:cs typeface="Arial" panose="020B0604020202020204" pitchFamily="34" charset="0"/>
                      </a:rPr>
                      <m:t>𝜹</m:t>
                    </m:r>
                    <m:r>
                      <a:rPr lang="en-US" sz="1100" b="0" i="1" smtClean="0">
                        <a:latin typeface="Cambria Math" panose="02040503050406030204" pitchFamily="18" charset="0"/>
                        <a:cs typeface="Arial" panose="020B0604020202020204" pitchFamily="34" charset="0"/>
                      </a:rPr>
                      <m:t>𝐶𝑎𝑠h𝑅𝑒𝑠𝑒𝑟𝑣𝑒</m:t>
                    </m:r>
                    <m:sSub>
                      <m:sSubPr>
                        <m:ctrlPr>
                          <a:rPr lang="en-US" sz="1100" b="0" i="1" smtClean="0">
                            <a:latin typeface="Cambria Math" panose="02040503050406030204" pitchFamily="18" charset="0"/>
                            <a:cs typeface="Arial" panose="020B0604020202020204" pitchFamily="34" charset="0"/>
                          </a:rPr>
                        </m:ctrlPr>
                      </m:sSubPr>
                      <m:e>
                        <m:r>
                          <a:rPr lang="en-US" sz="1100" b="0" i="1" smtClean="0">
                            <a:latin typeface="Cambria Math" panose="02040503050406030204" pitchFamily="18" charset="0"/>
                            <a:cs typeface="Arial" panose="020B0604020202020204" pitchFamily="34" charset="0"/>
                          </a:rPr>
                          <m:t>𝑠</m:t>
                        </m:r>
                      </m:e>
                      <m:sub>
                        <m:r>
                          <a:rPr lang="en-US" sz="1100" b="0" i="1" smtClean="0">
                            <a:latin typeface="Cambria Math" panose="02040503050406030204" pitchFamily="18" charset="0"/>
                            <a:cs typeface="Arial" panose="020B0604020202020204" pitchFamily="34" charset="0"/>
                          </a:rPr>
                          <m:t>𝑖𝑡</m:t>
                        </m:r>
                      </m:sub>
                    </m:sSub>
                    <m:r>
                      <a:rPr lang="en-US" sz="1100" b="0" i="1" smtClean="0">
                        <a:latin typeface="Cambria Math" panose="02040503050406030204" pitchFamily="18" charset="0"/>
                        <a:cs typeface="Arial" panose="020B0604020202020204" pitchFamily="34" charset="0"/>
                      </a:rPr>
                      <m:t>+</m:t>
                    </m:r>
                    <m:r>
                      <a:rPr lang="en-US" sz="1100" b="0" i="1" smtClean="0">
                        <a:latin typeface="Cambria Math" panose="02040503050406030204" pitchFamily="18" charset="0"/>
                        <a:cs typeface="Arial" panose="020B0604020202020204" pitchFamily="34" charset="0"/>
                      </a:rPr>
                      <m:t>𝛽</m:t>
                    </m:r>
                    <m:sSub>
                      <m:sSubPr>
                        <m:ctrlPr>
                          <a:rPr lang="en-US" sz="1100" b="0" i="1" smtClean="0">
                            <a:latin typeface="Cambria Math" panose="02040503050406030204" pitchFamily="18" charset="0"/>
                            <a:cs typeface="Arial" panose="020B0604020202020204" pitchFamily="34" charset="0"/>
                          </a:rPr>
                        </m:ctrlPr>
                      </m:sSubPr>
                      <m:e>
                        <m:r>
                          <a:rPr lang="en-US" sz="1100" b="0" i="1" smtClean="0">
                            <a:latin typeface="Cambria Math" panose="02040503050406030204" pitchFamily="18" charset="0"/>
                            <a:cs typeface="Arial" panose="020B0604020202020204" pitchFamily="34" charset="0"/>
                          </a:rPr>
                          <m:t>𝑋</m:t>
                        </m:r>
                      </m:e>
                      <m:sub>
                        <m:r>
                          <a:rPr lang="en-US" sz="1100" b="0" i="1" smtClean="0">
                            <a:latin typeface="Cambria Math" panose="02040503050406030204" pitchFamily="18" charset="0"/>
                            <a:cs typeface="Arial" panose="020B0604020202020204" pitchFamily="34" charset="0"/>
                          </a:rPr>
                          <m:t>𝑖𝑡</m:t>
                        </m:r>
                      </m:sub>
                    </m:sSub>
                    <m:r>
                      <a:rPr lang="en-US" sz="1100" b="0" i="1" smtClean="0">
                        <a:latin typeface="Cambria Math" panose="02040503050406030204" pitchFamily="18" charset="0"/>
                        <a:cs typeface="Arial" panose="020B0604020202020204" pitchFamily="34" charset="0"/>
                      </a:rPr>
                      <m:t>+</m:t>
                    </m:r>
                    <m:sSub>
                      <m:sSubPr>
                        <m:ctrlPr>
                          <a:rPr lang="en-US" sz="1100" b="0" i="1" smtClean="0">
                            <a:latin typeface="Cambria Math" panose="02040503050406030204" pitchFamily="18" charset="0"/>
                            <a:cs typeface="Arial" panose="020B0604020202020204" pitchFamily="34" charset="0"/>
                          </a:rPr>
                        </m:ctrlPr>
                      </m:sSubPr>
                      <m:e>
                        <m:r>
                          <a:rPr lang="en-US" sz="1100" b="0" i="1" smtClean="0">
                            <a:latin typeface="Cambria Math" panose="02040503050406030204" pitchFamily="18" charset="0"/>
                            <a:cs typeface="Arial" panose="020B0604020202020204" pitchFamily="34" charset="0"/>
                          </a:rPr>
                          <m:t>𝑎</m:t>
                        </m:r>
                      </m:e>
                      <m:sub>
                        <m:r>
                          <a:rPr lang="en-US" sz="1100" b="0" i="1" smtClean="0">
                            <a:latin typeface="Cambria Math" panose="02040503050406030204" pitchFamily="18" charset="0"/>
                            <a:cs typeface="Arial" panose="020B0604020202020204" pitchFamily="34" charset="0"/>
                          </a:rPr>
                          <m:t>𝑖</m:t>
                        </m:r>
                      </m:sub>
                    </m:sSub>
                    <m:r>
                      <a:rPr lang="en-US" sz="1100" b="0" i="1" smtClean="0">
                        <a:latin typeface="Cambria Math" panose="02040503050406030204" pitchFamily="18" charset="0"/>
                        <a:cs typeface="Arial" panose="020B0604020202020204" pitchFamily="34" charset="0"/>
                      </a:rPr>
                      <m:t>+</m:t>
                    </m:r>
                    <m:sSub>
                      <m:sSubPr>
                        <m:ctrlPr>
                          <a:rPr lang="en-US" sz="1100" b="0" i="1" smtClean="0">
                            <a:latin typeface="Cambria Math" panose="02040503050406030204" pitchFamily="18" charset="0"/>
                            <a:cs typeface="Arial" panose="020B0604020202020204" pitchFamily="34" charset="0"/>
                          </a:rPr>
                        </m:ctrlPr>
                      </m:sSubPr>
                      <m:e>
                        <m:r>
                          <a:rPr lang="en-US" sz="1100" b="0" i="1" smtClean="0">
                            <a:latin typeface="Cambria Math" panose="02040503050406030204" pitchFamily="18" charset="0"/>
                            <a:cs typeface="Arial" panose="020B0604020202020204" pitchFamily="34" charset="0"/>
                          </a:rPr>
                          <m:t>𝑏</m:t>
                        </m:r>
                      </m:e>
                      <m:sub>
                        <m:r>
                          <a:rPr lang="en-US" sz="1100" b="0" i="1" smtClean="0">
                            <a:latin typeface="Cambria Math" panose="02040503050406030204" pitchFamily="18" charset="0"/>
                            <a:cs typeface="Arial" panose="020B0604020202020204" pitchFamily="34" charset="0"/>
                          </a:rPr>
                          <m:t>𝑡</m:t>
                        </m:r>
                      </m:sub>
                    </m:sSub>
                    <m:r>
                      <a:rPr lang="en-US" sz="1100" b="0" i="1" smtClean="0">
                        <a:latin typeface="Cambria Math" panose="02040503050406030204" pitchFamily="18" charset="0"/>
                        <a:cs typeface="Arial" panose="020B0604020202020204" pitchFamily="34" charset="0"/>
                      </a:rPr>
                      <m:t>+</m:t>
                    </m:r>
                    <m:sSub>
                      <m:sSubPr>
                        <m:ctrlPr>
                          <a:rPr lang="en-US" sz="1100" b="0" i="1" smtClean="0">
                            <a:latin typeface="Cambria Math" panose="02040503050406030204" pitchFamily="18" charset="0"/>
                            <a:cs typeface="Arial" panose="020B0604020202020204" pitchFamily="34" charset="0"/>
                          </a:rPr>
                        </m:ctrlPr>
                      </m:sSubPr>
                      <m:e>
                        <m:r>
                          <a:rPr lang="en-US" sz="1100" b="0" i="1" smtClean="0">
                            <a:latin typeface="Cambria Math" panose="02040503050406030204" pitchFamily="18" charset="0"/>
                            <a:cs typeface="Arial" panose="020B0604020202020204" pitchFamily="34" charset="0"/>
                          </a:rPr>
                          <m:t>𝜖</m:t>
                        </m:r>
                      </m:e>
                      <m:sub>
                        <m:r>
                          <a:rPr lang="en-US" sz="1100" b="0" i="1" smtClean="0">
                            <a:latin typeface="Cambria Math" panose="02040503050406030204" pitchFamily="18" charset="0"/>
                            <a:cs typeface="Arial" panose="020B0604020202020204" pitchFamily="34" charset="0"/>
                          </a:rPr>
                          <m:t>𝑖𝑡</m:t>
                        </m:r>
                      </m:sub>
                    </m:sSub>
                  </m:oMath>
                </a14:m>
                <a:r>
                  <a:rPr lang="en-US" sz="1100" dirty="0">
                    <a:latin typeface="Arial" panose="020B0604020202020204" pitchFamily="34" charset="0"/>
                    <a:cs typeface="Arial" panose="020B0604020202020204" pitchFamily="34" charset="0"/>
                  </a:rPr>
                  <a:t> </a:t>
                </a:r>
              </a:p>
            </p:txBody>
          </p:sp>
        </mc:Choice>
        <mc:Fallback xmlns="">
          <p:sp>
            <p:nvSpPr>
              <p:cNvPr id="6" name="object 3">
                <a:extLst>
                  <a:ext uri="{FF2B5EF4-FFF2-40B4-BE49-F238E27FC236}">
                    <a16:creationId xmlns:a16="http://schemas.microsoft.com/office/drawing/2014/main" id="{4FF66C07-6109-C3FC-2968-D3CB9C112BA6}"/>
                  </a:ext>
                </a:extLst>
              </p:cNvPr>
              <p:cNvSpPr txBox="1">
                <a:spLocks noRot="1" noChangeAspect="1" noMove="1" noResize="1" noEditPoints="1" noAdjustHandles="1" noChangeArrowheads="1" noChangeShapeType="1" noTextEdit="1"/>
              </p:cNvSpPr>
              <p:nvPr/>
            </p:nvSpPr>
            <p:spPr>
              <a:xfrm>
                <a:off x="120605" y="511175"/>
                <a:ext cx="5810218" cy="497380"/>
              </a:xfrm>
              <a:prstGeom prst="rect">
                <a:avLst/>
              </a:prstGeom>
              <a:blipFill>
                <a:blip r:embed="rId2"/>
                <a:stretch>
                  <a:fillRect l="-436" t="-10000"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bject 3">
                <a:extLst>
                  <a:ext uri="{FF2B5EF4-FFF2-40B4-BE49-F238E27FC236}">
                    <a16:creationId xmlns:a16="http://schemas.microsoft.com/office/drawing/2014/main" id="{7C17CCF0-C46E-814C-79F2-159F11DE2D18}"/>
                  </a:ext>
                </a:extLst>
              </p:cNvPr>
              <p:cNvSpPr txBox="1"/>
              <p:nvPr/>
            </p:nvSpPr>
            <p:spPr>
              <a:xfrm>
                <a:off x="120605" y="1273175"/>
                <a:ext cx="6026484" cy="1576650"/>
              </a:xfrm>
              <a:prstGeom prst="rect">
                <a:avLst/>
              </a:prstGeom>
            </p:spPr>
            <p:txBody>
              <a:bodyPr vert="horz" wrap="square" lIns="0" tIns="12065" rIns="0" bIns="0" rtlCol="0">
                <a:spAutoFit/>
              </a:bodyPr>
              <a:lstStyle/>
              <a:p>
                <a:pPr marL="167640" marR="30480" indent="-117475">
                  <a:lnSpc>
                    <a:spcPct val="114000"/>
                  </a:lnSpc>
                  <a:spcBef>
                    <a:spcPts val="600"/>
                  </a:spcBef>
                  <a:spcAft>
                    <a:spcPts val="600"/>
                  </a:spcAft>
                  <a:buFont typeface="Arial"/>
                  <a:buChar char="•"/>
                  <a:tabLst>
                    <a:tab pos="167640" algn="l"/>
                  </a:tabLst>
                </a:pPr>
                <a:r>
                  <a:rPr lang="en-US" sz="1100" dirty="0">
                    <a:latin typeface="Arial" panose="020B0604020202020204" pitchFamily="34" charset="0"/>
                    <a:cs typeface="Arial" panose="020B0604020202020204" pitchFamily="34" charset="0"/>
                  </a:rPr>
                  <a:t>Under liquidity constraints, sign of </a:t>
                </a:r>
                <a14:m>
                  <m:oMath xmlns:m="http://schemas.openxmlformats.org/officeDocument/2006/math">
                    <m:r>
                      <a:rPr lang="en-US" sz="1100" b="1" i="1" smtClean="0">
                        <a:solidFill>
                          <a:srgbClr val="690204"/>
                        </a:solidFill>
                        <a:latin typeface="Cambria Math" panose="02040503050406030204" pitchFamily="18" charset="0"/>
                        <a:cs typeface="Arial" panose="020B0604020202020204" pitchFamily="34" charset="0"/>
                      </a:rPr>
                      <m:t>𝜹</m:t>
                    </m:r>
                  </m:oMath>
                </a14:m>
                <a:r>
                  <a:rPr lang="en-US" sz="1100" dirty="0">
                    <a:latin typeface="Arial" panose="020B0604020202020204" pitchFamily="34" charset="0"/>
                    <a:cs typeface="Arial" panose="020B0604020202020204" pitchFamily="34" charset="0"/>
                  </a:rPr>
                  <a:t> is theoretically ambiguous. </a:t>
                </a:r>
              </a:p>
              <a:p>
                <a:pPr marL="167640" marR="30480" indent="-117475">
                  <a:lnSpc>
                    <a:spcPct val="114000"/>
                  </a:lnSpc>
                  <a:spcBef>
                    <a:spcPts val="600"/>
                  </a:spcBef>
                  <a:spcAft>
                    <a:spcPts val="600"/>
                  </a:spcAft>
                  <a:buFont typeface="Arial"/>
                  <a:buChar char="•"/>
                  <a:tabLst>
                    <a:tab pos="167640" algn="l"/>
                  </a:tabLst>
                </a:pPr>
                <a:r>
                  <a:rPr lang="en-US" sz="1100" dirty="0">
                    <a:latin typeface="Arial" panose="020B0604020202020204" pitchFamily="34" charset="0"/>
                    <a:cs typeface="Arial" panose="020B0604020202020204" pitchFamily="34" charset="0"/>
                  </a:rPr>
                  <a:t>OLS estimation of </a:t>
                </a:r>
                <a14:m>
                  <m:oMath xmlns:m="http://schemas.openxmlformats.org/officeDocument/2006/math">
                    <m:r>
                      <a:rPr lang="en-US" sz="1100" b="1" i="1" smtClean="0">
                        <a:solidFill>
                          <a:srgbClr val="690204"/>
                        </a:solidFill>
                        <a:latin typeface="Cambria Math" panose="02040503050406030204" pitchFamily="18" charset="0"/>
                        <a:cs typeface="Arial" panose="020B0604020202020204" pitchFamily="34" charset="0"/>
                      </a:rPr>
                      <m:t>𝜹</m:t>
                    </m:r>
                  </m:oMath>
                </a14:m>
                <a:r>
                  <a:rPr lang="en-US" sz="1100" b="1" dirty="0">
                    <a:solidFill>
                      <a:srgbClr val="690204"/>
                    </a:solidFill>
                    <a:latin typeface="Arial" panose="020B0604020202020204" pitchFamily="34" charset="0"/>
                    <a:cs typeface="Arial" panose="020B0604020202020204" pitchFamily="34" charset="0"/>
                  </a:rPr>
                  <a:t> </a:t>
                </a:r>
                <a:r>
                  <a:rPr lang="en-US" sz="1100" dirty="0">
                    <a:solidFill>
                      <a:schemeClr val="tx1"/>
                    </a:solidFill>
                    <a:latin typeface="Arial" panose="020B0604020202020204" pitchFamily="34" charset="0"/>
                    <a:cs typeface="Arial" panose="020B0604020202020204" pitchFamily="34" charset="0"/>
                  </a:rPr>
                  <a:t>is likely biased due to endogeneity between cash and debt. </a:t>
                </a:r>
              </a:p>
              <a:p>
                <a:pPr marL="167640" marR="30480" indent="-117475">
                  <a:lnSpc>
                    <a:spcPct val="114000"/>
                  </a:lnSpc>
                  <a:spcBef>
                    <a:spcPts val="600"/>
                  </a:spcBef>
                  <a:spcAft>
                    <a:spcPts val="600"/>
                  </a:spcAft>
                  <a:buFont typeface="Arial"/>
                  <a:buChar char="•"/>
                  <a:tabLst>
                    <a:tab pos="167640" algn="l"/>
                  </a:tabLst>
                </a:pPr>
                <a:r>
                  <a:rPr lang="en-US" sz="1100" dirty="0">
                    <a:solidFill>
                      <a:schemeClr val="tx1"/>
                    </a:solidFill>
                    <a:latin typeface="Arial" panose="020B0604020202020204" pitchFamily="34" charset="0"/>
                    <a:cs typeface="Arial" panose="020B0604020202020204" pitchFamily="34" charset="0"/>
                  </a:rPr>
                  <a:t>⬆️ State Economic Activity </a:t>
                </a:r>
                <a:r>
                  <a:rPr lang="en-US" sz="1100" dirty="0">
                    <a:solidFill>
                      <a:schemeClr val="tx1"/>
                    </a:solidFill>
                    <a:latin typeface="Arial" panose="020B0604020202020204" pitchFamily="34" charset="0"/>
                    <a:cs typeface="Arial" panose="020B0604020202020204" pitchFamily="34" charset="0"/>
                    <a:sym typeface="Wingdings" pitchFamily="2" charset="2"/>
                  </a:rPr>
                  <a:t> </a:t>
                </a:r>
                <a:r>
                  <a:rPr lang="en-US" sz="1100" dirty="0">
                    <a:solidFill>
                      <a:schemeClr val="tx1"/>
                    </a:solidFill>
                    <a:latin typeface="Arial" panose="020B0604020202020204" pitchFamily="34" charset="0"/>
                    <a:cs typeface="Arial" panose="020B0604020202020204" pitchFamily="34" charset="0"/>
                  </a:rPr>
                  <a:t>⬆️ Own-Source Revenues</a:t>
                </a:r>
                <a:r>
                  <a:rPr lang="en-US" sz="1100" dirty="0">
                    <a:solidFill>
                      <a:schemeClr val="tx1"/>
                    </a:solidFill>
                    <a:latin typeface="Arial" panose="020B0604020202020204" pitchFamily="34" charset="0"/>
                    <a:cs typeface="Arial" panose="020B0604020202020204" pitchFamily="34" charset="0"/>
                    <a:sym typeface="Wingdings" pitchFamily="2" charset="2"/>
                  </a:rPr>
                  <a:t> </a:t>
                </a:r>
                <a:r>
                  <a:rPr lang="en-US" sz="1100" dirty="0">
                    <a:solidFill>
                      <a:schemeClr val="tx1"/>
                    </a:solidFill>
                    <a:latin typeface="Arial" panose="020B0604020202020204" pitchFamily="34" charset="0"/>
                    <a:cs typeface="Arial" panose="020B0604020202020204" pitchFamily="34" charset="0"/>
                  </a:rPr>
                  <a:t>⬆️ Cash Holdings and ⬇️ ST debt. </a:t>
                </a:r>
                <a:endParaRPr lang="en-US" sz="1100" dirty="0">
                  <a:solidFill>
                    <a:srgbClr val="690204"/>
                  </a:solidFill>
                  <a:latin typeface="Arial" panose="020B0604020202020204" pitchFamily="34" charset="0"/>
                  <a:cs typeface="Arial" panose="020B0604020202020204" pitchFamily="34" charset="0"/>
                </a:endParaRPr>
              </a:p>
              <a:p>
                <a:pPr marL="167640" marR="30480" indent="-117475">
                  <a:lnSpc>
                    <a:spcPct val="114000"/>
                  </a:lnSpc>
                  <a:spcBef>
                    <a:spcPts val="600"/>
                  </a:spcBef>
                  <a:spcAft>
                    <a:spcPts val="600"/>
                  </a:spcAft>
                  <a:buFont typeface="Arial"/>
                  <a:buChar char="•"/>
                  <a:tabLst>
                    <a:tab pos="167640" algn="l"/>
                  </a:tabLst>
                </a:pPr>
                <a:r>
                  <a:rPr lang="en-US" sz="1100" b="1" dirty="0">
                    <a:latin typeface="Arial" panose="020B0604020202020204" pitchFamily="34" charset="0"/>
                    <a:cs typeface="Arial" panose="020B0604020202020204" pitchFamily="34" charset="0"/>
                  </a:rPr>
                  <a:t>Implication: </a:t>
                </a:r>
                <a:r>
                  <a:rPr lang="en-US" sz="1100" dirty="0">
                    <a:latin typeface="Arial" panose="020B0604020202020204" pitchFamily="34" charset="0"/>
                    <a:cs typeface="Arial" panose="020B0604020202020204" pitchFamily="34" charset="0"/>
                  </a:rPr>
                  <a:t>endogeneity bias is likely negative. OLS could underestimate </a:t>
                </a:r>
                <a14:m>
                  <m:oMath xmlns:m="http://schemas.openxmlformats.org/officeDocument/2006/math">
                    <m:r>
                      <a:rPr lang="en-US" sz="1100" b="1" i="1" smtClean="0">
                        <a:solidFill>
                          <a:srgbClr val="690204"/>
                        </a:solidFill>
                        <a:latin typeface="Cambria Math" panose="02040503050406030204" pitchFamily="18" charset="0"/>
                        <a:cs typeface="Arial" panose="020B0604020202020204" pitchFamily="34" charset="0"/>
                      </a:rPr>
                      <m:t>𝜹</m:t>
                    </m:r>
                  </m:oMath>
                </a14:m>
                <a:r>
                  <a:rPr lang="en-US" sz="1100" dirty="0">
                    <a:latin typeface="Arial" panose="020B0604020202020204" pitchFamily="34" charset="0"/>
                    <a:cs typeface="Arial" panose="020B0604020202020204" pitchFamily="34" charset="0"/>
                  </a:rPr>
                  <a:t>.</a:t>
                </a:r>
              </a:p>
              <a:p>
                <a:pPr marL="167640" marR="30480" indent="-117475">
                  <a:lnSpc>
                    <a:spcPct val="114000"/>
                  </a:lnSpc>
                  <a:spcBef>
                    <a:spcPts val="600"/>
                  </a:spcBef>
                  <a:spcAft>
                    <a:spcPts val="600"/>
                  </a:spcAft>
                  <a:buFont typeface="Arial"/>
                  <a:buChar char="•"/>
                  <a:tabLst>
                    <a:tab pos="167640" algn="l"/>
                  </a:tabLst>
                </a:pPr>
                <a:r>
                  <a:rPr lang="en-US" sz="1100" dirty="0">
                    <a:latin typeface="Arial" panose="020B0604020202020204" pitchFamily="34" charset="0"/>
                    <a:cs typeface="Arial" panose="020B0604020202020204" pitchFamily="34" charset="0"/>
                  </a:rPr>
                  <a:t>We need exogenous variation on cash holdings! </a:t>
                </a:r>
              </a:p>
            </p:txBody>
          </p:sp>
        </mc:Choice>
        <mc:Fallback xmlns="">
          <p:sp>
            <p:nvSpPr>
              <p:cNvPr id="7" name="object 3">
                <a:extLst>
                  <a:ext uri="{FF2B5EF4-FFF2-40B4-BE49-F238E27FC236}">
                    <a16:creationId xmlns:a16="http://schemas.microsoft.com/office/drawing/2014/main" id="{7C17CCF0-C46E-814C-79F2-159F11DE2D18}"/>
                  </a:ext>
                </a:extLst>
              </p:cNvPr>
              <p:cNvSpPr txBox="1">
                <a:spLocks noRot="1" noChangeAspect="1" noMove="1" noResize="1" noEditPoints="1" noAdjustHandles="1" noChangeArrowheads="1" noChangeShapeType="1" noTextEdit="1"/>
              </p:cNvSpPr>
              <p:nvPr/>
            </p:nvSpPr>
            <p:spPr>
              <a:xfrm>
                <a:off x="120605" y="1273175"/>
                <a:ext cx="6026484" cy="1576650"/>
              </a:xfrm>
              <a:prstGeom prst="rect">
                <a:avLst/>
              </a:prstGeom>
              <a:blipFill>
                <a:blip r:embed="rId3"/>
                <a:stretch>
                  <a:fillRect l="-421" t="-2400" r="-421" b="-4000"/>
                </a:stretch>
              </a:blipFill>
            </p:spPr>
            <p:txBody>
              <a:bodyPr/>
              <a:lstStyle/>
              <a:p>
                <a:r>
                  <a:rPr lang="en-US">
                    <a:noFill/>
                  </a:rPr>
                  <a:t> </a:t>
                </a:r>
              </a:p>
            </p:txBody>
          </p:sp>
        </mc:Fallback>
      </mc:AlternateContent>
    </p:spTree>
    <p:extLst>
      <p:ext uri="{BB962C8B-B14F-4D97-AF65-F5344CB8AC3E}">
        <p14:creationId xmlns:p14="http://schemas.microsoft.com/office/powerpoint/2010/main" val="403873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Policy Description: General Participations Fund (FGP)</a:t>
            </a:r>
          </a:p>
        </p:txBody>
      </p:sp>
      <p:sp>
        <p:nvSpPr>
          <p:cNvPr id="2" name="object 3">
            <a:extLst>
              <a:ext uri="{FF2B5EF4-FFF2-40B4-BE49-F238E27FC236}">
                <a16:creationId xmlns:a16="http://schemas.microsoft.com/office/drawing/2014/main" id="{077DCD3A-DC27-0B44-B2A8-41D15F5E7978}"/>
              </a:ext>
            </a:extLst>
          </p:cNvPr>
          <p:cNvSpPr txBox="1"/>
          <p:nvPr/>
        </p:nvSpPr>
        <p:spPr>
          <a:xfrm>
            <a:off x="133099" y="892175"/>
            <a:ext cx="5908842" cy="1769652"/>
          </a:xfrm>
          <a:prstGeom prst="rect">
            <a:avLst/>
          </a:prstGeom>
        </p:spPr>
        <p:txBody>
          <a:bodyPr vert="horz" wrap="square" lIns="0" tIns="12065" rIns="0" bIns="0" rtlCol="0">
            <a:spAutoFit/>
          </a:bodyPr>
          <a:lstStyle/>
          <a:p>
            <a:pPr marL="171450" indent="-171450">
              <a:lnSpc>
                <a:spcPct val="114000"/>
              </a:lnSpc>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Fiscal Federalism in Mexico: </a:t>
            </a:r>
            <a:r>
              <a:rPr lang="en-US" sz="1100" dirty="0">
                <a:latin typeface="Arial" panose="020B0604020202020204" pitchFamily="34" charset="0"/>
                <a:cs typeface="Arial" panose="020B0604020202020204" pitchFamily="34" charset="0"/>
              </a:rPr>
              <a:t>shared-revenue system with centralized tax collection.</a:t>
            </a:r>
            <a:endParaRPr lang="en-US" sz="1100" b="1" dirty="0">
              <a:latin typeface="Arial" panose="020B0604020202020204" pitchFamily="34" charset="0"/>
              <a:cs typeface="Arial" panose="020B0604020202020204" pitchFamily="34" charset="0"/>
            </a:endParaRPr>
          </a:p>
          <a:p>
            <a:pPr marL="171450" indent="-171450">
              <a:lnSpc>
                <a:spcPct val="114000"/>
              </a:lnSpc>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General Participations Fund: </a:t>
            </a:r>
            <a:r>
              <a:rPr lang="en-US" sz="1100" dirty="0">
                <a:latin typeface="Arial" panose="020B0604020202020204" pitchFamily="34" charset="0"/>
                <a:cs typeface="Arial" panose="020B0604020202020204" pitchFamily="34" charset="0"/>
              </a:rPr>
              <a:t>main discretionary revenues (DR) grant/fund. 75% of total DR, 30% of total revenues. </a:t>
            </a:r>
          </a:p>
          <a:p>
            <a:pPr marL="171450" indent="-171450">
              <a:lnSpc>
                <a:spcPct val="114000"/>
              </a:lnSpc>
              <a:spcBef>
                <a:spcPts val="600"/>
              </a:spcBef>
              <a:spcAft>
                <a:spcPts val="600"/>
              </a:spcAft>
              <a:buFont typeface="Arial" panose="020B0604020202020204" pitchFamily="34" charset="0"/>
              <a:buChar char="•"/>
            </a:pPr>
            <a:r>
              <a:rPr lang="en-US" sz="1100" dirty="0">
                <a:latin typeface="Arial" panose="020B0604020202020204" pitchFamily="34" charset="0"/>
                <a:cs typeface="Arial" panose="020B0604020202020204" pitchFamily="34" charset="0"/>
              </a:rPr>
              <a:t>Distribution across states determined mainly by population. Highly stable over time. </a:t>
            </a:r>
          </a:p>
          <a:p>
            <a:pPr marL="171450" indent="-171450">
              <a:lnSpc>
                <a:spcPct val="114000"/>
              </a:lnSpc>
              <a:spcBef>
                <a:spcPts val="600"/>
              </a:spcBef>
              <a:spcAft>
                <a:spcPts val="600"/>
              </a:spcAft>
              <a:buFont typeface="Arial" panose="020B0604020202020204" pitchFamily="34" charset="0"/>
              <a:buChar char="•"/>
            </a:pPr>
            <a:r>
              <a:rPr lang="en-US" sz="1100" dirty="0">
                <a:latin typeface="Arial" panose="020B0604020202020204" pitchFamily="34" charset="0"/>
                <a:cs typeface="Arial" panose="020B0604020202020204" pitchFamily="34" charset="0"/>
              </a:rPr>
              <a:t>Distribution within the fiscal year determined by the federal government with no clear rules.  </a:t>
            </a:r>
          </a:p>
          <a:p>
            <a:pPr marL="171450" indent="-171450">
              <a:lnSpc>
                <a:spcPct val="114000"/>
              </a:lnSpc>
              <a:spcBef>
                <a:spcPts val="600"/>
              </a:spcBef>
              <a:spcAft>
                <a:spcPts val="600"/>
              </a:spcAft>
              <a:buFont typeface="Arial" panose="020B0604020202020204" pitchFamily="34" charset="0"/>
              <a:buChar char="•"/>
            </a:pPr>
            <a:r>
              <a:rPr lang="en-US" sz="1100" dirty="0">
                <a:latin typeface="Arial" panose="020B0604020202020204" pitchFamily="34" charset="0"/>
                <a:cs typeface="Arial" panose="020B0604020202020204" pitchFamily="34" charset="0"/>
                <a:sym typeface="Wingdings" pitchFamily="2" charset="2"/>
              </a:rPr>
              <a:t>States have no influence on the determination of the monthly disbursement calendar. </a:t>
            </a:r>
          </a:p>
        </p:txBody>
      </p:sp>
    </p:spTree>
    <p:extLst>
      <p:ext uri="{BB962C8B-B14F-4D97-AF65-F5344CB8AC3E}">
        <p14:creationId xmlns:p14="http://schemas.microsoft.com/office/powerpoint/2010/main" val="2101044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FE4BB7A2-D940-FF26-1E58-9BEA72F1046D}"/>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Plausible Exogenous Variation: FGP error</a:t>
            </a:r>
          </a:p>
        </p:txBody>
      </p:sp>
      <p:pic>
        <p:nvPicPr>
          <p:cNvPr id="3" name="Picture 2"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8AA51C5C-DF4C-49E1-F393-6E4663326DF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0024" y="421333"/>
            <a:ext cx="5395903" cy="2697952"/>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A3373DE-5690-FF2B-E0C8-53DE6C62611C}"/>
                  </a:ext>
                </a:extLst>
              </p:cNvPr>
              <p:cNvSpPr txBox="1"/>
              <p:nvPr/>
            </p:nvSpPr>
            <p:spPr>
              <a:xfrm>
                <a:off x="1963927" y="616786"/>
                <a:ext cx="2594428"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𝐹𝐺𝑃𝐸𝑟𝑟𝑜</m:t>
                      </m:r>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𝑟</m:t>
                          </m:r>
                        </m:e>
                        <m:sub>
                          <m:r>
                            <a:rPr lang="en-US" sz="1050" b="0" i="1" smtClean="0">
                              <a:latin typeface="Cambria Math" panose="02040503050406030204" pitchFamily="18" charset="0"/>
                            </a:rPr>
                            <m:t>𝑖𝑡</m:t>
                          </m:r>
                        </m:sub>
                      </m:sSub>
                      <m:r>
                        <a:rPr lang="en-US" sz="1050" b="0" i="1" smtClean="0">
                          <a:latin typeface="Cambria Math" panose="02040503050406030204" pitchFamily="18" charset="0"/>
                        </a:rPr>
                        <m:t>=</m:t>
                      </m:r>
                      <m:r>
                        <a:rPr lang="en-US" sz="1050" b="0" i="1" smtClean="0">
                          <a:latin typeface="Cambria Math" panose="02040503050406030204" pitchFamily="18" charset="0"/>
                        </a:rPr>
                        <m:t>𝐹𝐺𝑃𝑃𝑎𝑖</m:t>
                      </m:r>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𝑑</m:t>
                          </m:r>
                        </m:e>
                        <m:sub>
                          <m:r>
                            <a:rPr lang="en-US" sz="1050" b="0" i="1" smtClean="0">
                              <a:latin typeface="Cambria Math" panose="02040503050406030204" pitchFamily="18" charset="0"/>
                            </a:rPr>
                            <m:t>𝑖𝑡</m:t>
                          </m:r>
                        </m:sub>
                      </m:sSub>
                      <m:r>
                        <a:rPr lang="en-US" sz="1050" b="0" i="1" smtClean="0">
                          <a:latin typeface="Cambria Math" panose="02040503050406030204" pitchFamily="18" charset="0"/>
                        </a:rPr>
                        <m:t>−</m:t>
                      </m:r>
                      <m:r>
                        <a:rPr lang="en-US" sz="1050" b="0" i="1" smtClean="0">
                          <a:latin typeface="Cambria Math" panose="02040503050406030204" pitchFamily="18" charset="0"/>
                        </a:rPr>
                        <m:t>𝐹𝐺𝑃𝐵𝑢𝑑𝑔𝑒𝑡𝑒</m:t>
                      </m:r>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𝑑</m:t>
                          </m:r>
                        </m:e>
                        <m:sub>
                          <m:r>
                            <a:rPr lang="en-US" sz="1050" b="0" i="1" smtClean="0">
                              <a:latin typeface="Cambria Math" panose="02040503050406030204" pitchFamily="18" charset="0"/>
                            </a:rPr>
                            <m:t>𝑖𝑡</m:t>
                          </m:r>
                        </m:sub>
                      </m:sSub>
                    </m:oMath>
                  </m:oMathPara>
                </a14:m>
                <a:endParaRPr lang="en-US" sz="1050" dirty="0"/>
              </a:p>
            </p:txBody>
          </p:sp>
        </mc:Choice>
        <mc:Fallback>
          <p:sp>
            <p:nvSpPr>
              <p:cNvPr id="15" name="TextBox 14">
                <a:extLst>
                  <a:ext uri="{FF2B5EF4-FFF2-40B4-BE49-F238E27FC236}">
                    <a16:creationId xmlns:a16="http://schemas.microsoft.com/office/drawing/2014/main" id="{3A3373DE-5690-FF2B-E0C8-53DE6C62611C}"/>
                  </a:ext>
                </a:extLst>
              </p:cNvPr>
              <p:cNvSpPr txBox="1">
                <a:spLocks noRot="1" noChangeAspect="1" noMove="1" noResize="1" noEditPoints="1" noAdjustHandles="1" noChangeArrowheads="1" noChangeShapeType="1" noTextEdit="1"/>
              </p:cNvSpPr>
              <p:nvPr/>
            </p:nvSpPr>
            <p:spPr>
              <a:xfrm>
                <a:off x="1963927" y="616786"/>
                <a:ext cx="2594428" cy="161583"/>
              </a:xfrm>
              <a:prstGeom prst="rect">
                <a:avLst/>
              </a:prstGeom>
              <a:blipFill>
                <a:blip r:embed="rId3"/>
                <a:stretch>
                  <a:fillRect l="-485" b="-28571"/>
                </a:stretch>
              </a:blipFill>
            </p:spPr>
            <p:txBody>
              <a:bodyPr/>
              <a:lstStyle/>
              <a:p>
                <a:r>
                  <a:rPr lang="en-US">
                    <a:noFill/>
                  </a:rPr>
                  <a:t> </a:t>
                </a:r>
              </a:p>
            </p:txBody>
          </p:sp>
        </mc:Fallback>
      </mc:AlternateContent>
      <p:sp>
        <p:nvSpPr>
          <p:cNvPr id="2" name="object 9">
            <a:extLst>
              <a:ext uri="{FF2B5EF4-FFF2-40B4-BE49-F238E27FC236}">
                <a16:creationId xmlns:a16="http://schemas.microsoft.com/office/drawing/2014/main" id="{D1AAE340-392D-6EB7-0F11-AAD7471E8632}"/>
              </a:ext>
            </a:extLst>
          </p:cNvPr>
          <p:cNvSpPr txBox="1"/>
          <p:nvPr/>
        </p:nvSpPr>
        <p:spPr>
          <a:xfrm>
            <a:off x="1963927" y="266667"/>
            <a:ext cx="4039199" cy="327141"/>
          </a:xfrm>
          <a:prstGeom prst="rect">
            <a:avLst/>
          </a:prstGeom>
        </p:spPr>
        <p:txBody>
          <a:bodyPr vert="horz" wrap="square" lIns="0" tIns="10795" rIns="0" bIns="0" rtlCol="0">
            <a:spAutoFit/>
          </a:bodyPr>
          <a:lstStyle/>
          <a:p>
            <a:pPr marL="25400" marR="133985">
              <a:lnSpc>
                <a:spcPct val="101000"/>
              </a:lnSpc>
              <a:spcBef>
                <a:spcPts val="85"/>
              </a:spcBef>
            </a:pPr>
            <a:r>
              <a:rPr sz="1050" spc="-25" dirty="0">
                <a:latin typeface="Arial"/>
                <a:cs typeface="Arial"/>
              </a:rPr>
              <a:t>Difference</a:t>
            </a:r>
            <a:r>
              <a:rPr sz="1050" spc="10" dirty="0">
                <a:latin typeface="Arial"/>
                <a:cs typeface="Arial"/>
              </a:rPr>
              <a:t> </a:t>
            </a:r>
            <a:r>
              <a:rPr sz="1050" spc="-35" dirty="0">
                <a:latin typeface="Arial"/>
                <a:cs typeface="Arial"/>
              </a:rPr>
              <a:t>between</a:t>
            </a:r>
            <a:r>
              <a:rPr sz="1050" spc="15" dirty="0">
                <a:latin typeface="Arial"/>
                <a:cs typeface="Arial"/>
              </a:rPr>
              <a:t> </a:t>
            </a:r>
            <a:r>
              <a:rPr sz="1050" dirty="0">
                <a:latin typeface="Arial"/>
                <a:cs typeface="Arial"/>
              </a:rPr>
              <a:t>the</a:t>
            </a:r>
            <a:r>
              <a:rPr sz="1050" spc="10" dirty="0">
                <a:latin typeface="Arial"/>
                <a:cs typeface="Arial"/>
              </a:rPr>
              <a:t> </a:t>
            </a:r>
            <a:r>
              <a:rPr sz="1050" spc="-25" dirty="0">
                <a:latin typeface="Arial"/>
                <a:cs typeface="Arial"/>
              </a:rPr>
              <a:t>budgeted</a:t>
            </a:r>
            <a:r>
              <a:rPr sz="1050" spc="15" dirty="0">
                <a:latin typeface="Arial"/>
                <a:cs typeface="Arial"/>
              </a:rPr>
              <a:t> </a:t>
            </a:r>
            <a:r>
              <a:rPr sz="1050" spc="-10" dirty="0">
                <a:latin typeface="Arial"/>
                <a:cs typeface="Arial"/>
              </a:rPr>
              <a:t>amount</a:t>
            </a:r>
            <a:r>
              <a:rPr sz="1050" spc="15" dirty="0">
                <a:latin typeface="Arial"/>
                <a:cs typeface="Arial"/>
              </a:rPr>
              <a:t> </a:t>
            </a:r>
            <a:r>
              <a:rPr sz="1050" spc="-10" dirty="0">
                <a:latin typeface="Arial"/>
                <a:cs typeface="Arial"/>
              </a:rPr>
              <a:t>and</a:t>
            </a:r>
            <a:r>
              <a:rPr sz="1050" spc="10" dirty="0">
                <a:latin typeface="Arial"/>
                <a:cs typeface="Arial"/>
              </a:rPr>
              <a:t> </a:t>
            </a:r>
            <a:r>
              <a:rPr sz="1050" spc="-45" dirty="0">
                <a:latin typeface="Arial"/>
                <a:cs typeface="Arial"/>
              </a:rPr>
              <a:t>observed</a:t>
            </a:r>
            <a:r>
              <a:rPr sz="1050" spc="15" dirty="0">
                <a:latin typeface="Arial"/>
                <a:cs typeface="Arial"/>
              </a:rPr>
              <a:t> </a:t>
            </a:r>
            <a:r>
              <a:rPr sz="1050" dirty="0">
                <a:latin typeface="Arial"/>
                <a:cs typeface="Arial"/>
              </a:rPr>
              <a:t>transfe</a:t>
            </a:r>
            <a:r>
              <a:rPr lang="en-US" sz="1050" dirty="0">
                <a:latin typeface="Arial"/>
                <a:cs typeface="Arial"/>
              </a:rPr>
              <a:t>r </a:t>
            </a:r>
            <a:r>
              <a:rPr sz="1050" dirty="0">
                <a:latin typeface="Arial"/>
                <a:cs typeface="Arial"/>
              </a:rPr>
              <a:t>within</a:t>
            </a:r>
            <a:r>
              <a:rPr sz="1050" spc="20" dirty="0">
                <a:latin typeface="Arial"/>
                <a:cs typeface="Arial"/>
              </a:rPr>
              <a:t> </a:t>
            </a:r>
            <a:r>
              <a:rPr sz="1050" dirty="0">
                <a:latin typeface="Arial"/>
                <a:cs typeface="Arial"/>
              </a:rPr>
              <a:t>the</a:t>
            </a:r>
            <a:r>
              <a:rPr sz="1050" spc="25" dirty="0">
                <a:latin typeface="Arial"/>
                <a:cs typeface="Arial"/>
              </a:rPr>
              <a:t> </a:t>
            </a:r>
            <a:r>
              <a:rPr sz="1050" spc="-60" dirty="0">
                <a:latin typeface="Arial"/>
                <a:cs typeface="Arial"/>
              </a:rPr>
              <a:t>same</a:t>
            </a:r>
            <a:r>
              <a:rPr sz="1050" spc="25" dirty="0">
                <a:latin typeface="Arial"/>
                <a:cs typeface="Arial"/>
              </a:rPr>
              <a:t> </a:t>
            </a:r>
            <a:r>
              <a:rPr sz="1050" spc="-10" dirty="0">
                <a:latin typeface="Arial"/>
                <a:cs typeface="Arial"/>
              </a:rPr>
              <a:t>fiscal</a:t>
            </a:r>
            <a:r>
              <a:rPr sz="1050" spc="20" dirty="0">
                <a:latin typeface="Arial"/>
                <a:cs typeface="Arial"/>
              </a:rPr>
              <a:t> </a:t>
            </a:r>
            <a:r>
              <a:rPr sz="1050" spc="-20" dirty="0">
                <a:latin typeface="Arial"/>
                <a:cs typeface="Arial"/>
              </a:rPr>
              <a:t>year.</a:t>
            </a:r>
            <a:endParaRPr sz="1050" dirty="0">
              <a:latin typeface="Arial"/>
              <a:cs typeface="Arial"/>
            </a:endParaRPr>
          </a:p>
        </p:txBody>
      </p:sp>
    </p:spTree>
    <p:extLst>
      <p:ext uri="{BB962C8B-B14F-4D97-AF65-F5344CB8AC3E}">
        <p14:creationId xmlns:p14="http://schemas.microsoft.com/office/powerpoint/2010/main" val="1990477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FGP Institutional Setting</a:t>
            </a:r>
          </a:p>
        </p:txBody>
      </p:sp>
      <p:sp>
        <p:nvSpPr>
          <p:cNvPr id="4" name="object 3">
            <a:extLst>
              <a:ext uri="{FF2B5EF4-FFF2-40B4-BE49-F238E27FC236}">
                <a16:creationId xmlns:a16="http://schemas.microsoft.com/office/drawing/2014/main" id="{133EFBAB-8518-A32B-54B9-C5B7175CDCDA}"/>
              </a:ext>
            </a:extLst>
          </p:cNvPr>
          <p:cNvSpPr txBox="1"/>
          <p:nvPr/>
        </p:nvSpPr>
        <p:spPr>
          <a:xfrm>
            <a:off x="118022" y="434975"/>
            <a:ext cx="5777953" cy="2502545"/>
          </a:xfrm>
          <a:prstGeom prst="rect">
            <a:avLst/>
          </a:prstGeom>
        </p:spPr>
        <p:txBody>
          <a:bodyPr vert="horz" wrap="square" lIns="0" tIns="12065" rIns="0" bIns="0" rtlCol="0">
            <a:spAutoFit/>
          </a:bodyPr>
          <a:lstStyle/>
          <a:p>
            <a:pPr marL="161925" indent="-149225">
              <a:lnSpc>
                <a:spcPct val="114000"/>
              </a:lnSpc>
              <a:spcBef>
                <a:spcPts val="600"/>
              </a:spcBef>
              <a:spcAft>
                <a:spcPts val="600"/>
              </a:spcAft>
              <a:buAutoNum type="arabicPeriod"/>
              <a:tabLst>
                <a:tab pos="161925" algn="l"/>
              </a:tabLst>
            </a:pPr>
            <a:r>
              <a:rPr lang="en-US" sz="1100" spc="-10" dirty="0">
                <a:latin typeface="Arial"/>
                <a:cs typeface="Arial"/>
              </a:rPr>
              <a:t>Before the FY begins, federal government discloses the estimated size of IG funds, along with a monthly calendar of disbursements. </a:t>
            </a:r>
          </a:p>
          <a:p>
            <a:pPr marL="161925" indent="-149225">
              <a:lnSpc>
                <a:spcPct val="114000"/>
              </a:lnSpc>
              <a:spcBef>
                <a:spcPts val="600"/>
              </a:spcBef>
              <a:spcAft>
                <a:spcPts val="600"/>
              </a:spcAft>
              <a:buAutoNum type="arabicPeriod"/>
              <a:tabLst>
                <a:tab pos="161925" algn="l"/>
              </a:tabLst>
            </a:pPr>
            <a:r>
              <a:rPr lang="en-US" sz="1100" spc="-45" dirty="0">
                <a:latin typeface="Arial"/>
                <a:cs typeface="Arial"/>
              </a:rPr>
              <a:t>States have no say on the calendar nor participate on tax collection. </a:t>
            </a:r>
            <a:r>
              <a:rPr lang="en-US" sz="1100" spc="-10" dirty="0">
                <a:latin typeface="Arial"/>
                <a:cs typeface="Arial"/>
              </a:rPr>
              <a:t>They just incorporate this calendar into their budgets. </a:t>
            </a:r>
            <a:endParaRPr sz="1100" dirty="0">
              <a:latin typeface="Arial"/>
              <a:cs typeface="Arial"/>
            </a:endParaRPr>
          </a:p>
          <a:p>
            <a:pPr marL="161925" indent="-149225">
              <a:lnSpc>
                <a:spcPct val="114000"/>
              </a:lnSpc>
              <a:spcBef>
                <a:spcPts val="600"/>
              </a:spcBef>
              <a:spcAft>
                <a:spcPts val="600"/>
              </a:spcAft>
              <a:buAutoNum type="arabicPeriod"/>
              <a:tabLst>
                <a:tab pos="161925" algn="l"/>
              </a:tabLst>
            </a:pPr>
            <a:r>
              <a:rPr sz="1100" spc="-35" dirty="0">
                <a:latin typeface="Arial"/>
                <a:cs typeface="Arial"/>
              </a:rPr>
              <a:t>However,</a:t>
            </a:r>
            <a:r>
              <a:rPr sz="1100" dirty="0">
                <a:latin typeface="Arial"/>
                <a:cs typeface="Arial"/>
              </a:rPr>
              <a:t> </a:t>
            </a:r>
            <a:r>
              <a:rPr lang="en-US" sz="1100" dirty="0">
                <a:latin typeface="Arial"/>
                <a:cs typeface="Arial"/>
              </a:rPr>
              <a:t>actual disbursements depend on the observed level of centralized tax collection. </a:t>
            </a:r>
            <a:endParaRPr sz="1100" dirty="0">
              <a:latin typeface="Arial"/>
              <a:cs typeface="Arial"/>
            </a:endParaRPr>
          </a:p>
          <a:p>
            <a:pPr marL="161925" indent="-149225">
              <a:lnSpc>
                <a:spcPct val="114000"/>
              </a:lnSpc>
              <a:spcBef>
                <a:spcPts val="600"/>
              </a:spcBef>
              <a:spcAft>
                <a:spcPts val="600"/>
              </a:spcAft>
              <a:buAutoNum type="arabicPeriod"/>
              <a:tabLst>
                <a:tab pos="161925" algn="l"/>
              </a:tabLst>
            </a:pPr>
            <a:r>
              <a:rPr lang="en-US" sz="1100" spc="-35" dirty="0">
                <a:latin typeface="Arial"/>
                <a:cs typeface="Arial"/>
              </a:rPr>
              <a:t>Each </a:t>
            </a:r>
            <a:r>
              <a:rPr sz="1100" dirty="0">
                <a:latin typeface="Arial"/>
                <a:cs typeface="Arial"/>
              </a:rPr>
              <a:t>month</a:t>
            </a:r>
            <a:r>
              <a:rPr sz="1100" spc="5" dirty="0">
                <a:latin typeface="Arial"/>
                <a:cs typeface="Arial"/>
              </a:rPr>
              <a:t> </a:t>
            </a:r>
            <a:r>
              <a:rPr lang="en-US" sz="1100" spc="-10" dirty="0">
                <a:latin typeface="Arial"/>
                <a:cs typeface="Arial"/>
              </a:rPr>
              <a:t>states could </a:t>
            </a:r>
            <a:r>
              <a:rPr sz="1100" spc="-45" dirty="0">
                <a:latin typeface="Arial"/>
                <a:cs typeface="Arial"/>
              </a:rPr>
              <a:t>observe</a:t>
            </a:r>
            <a:r>
              <a:rPr sz="1100" dirty="0">
                <a:latin typeface="Arial"/>
                <a:cs typeface="Arial"/>
              </a:rPr>
              <a:t> </a:t>
            </a:r>
            <a:r>
              <a:rPr sz="1100" spc="-20" dirty="0">
                <a:latin typeface="Arial"/>
                <a:cs typeface="Arial"/>
              </a:rPr>
              <a:t>deviations</a:t>
            </a:r>
            <a:r>
              <a:rPr sz="1100" spc="5" dirty="0">
                <a:latin typeface="Arial"/>
                <a:cs typeface="Arial"/>
              </a:rPr>
              <a:t> </a:t>
            </a:r>
            <a:r>
              <a:rPr sz="1100" dirty="0">
                <a:latin typeface="Arial"/>
                <a:cs typeface="Arial"/>
              </a:rPr>
              <a:t>from </a:t>
            </a:r>
            <a:r>
              <a:rPr lang="en-US" sz="1100" spc="-10" dirty="0">
                <a:latin typeface="Arial"/>
                <a:cs typeface="Arial"/>
              </a:rPr>
              <a:t>their</a:t>
            </a:r>
            <a:r>
              <a:rPr sz="1100" spc="5" dirty="0">
                <a:latin typeface="Arial"/>
                <a:cs typeface="Arial"/>
              </a:rPr>
              <a:t> </a:t>
            </a:r>
            <a:r>
              <a:rPr sz="1100" spc="-25" dirty="0">
                <a:latin typeface="Arial"/>
                <a:cs typeface="Arial"/>
              </a:rPr>
              <a:t>budgeted</a:t>
            </a:r>
            <a:r>
              <a:rPr sz="1100" dirty="0">
                <a:latin typeface="Arial"/>
                <a:cs typeface="Arial"/>
              </a:rPr>
              <a:t> </a:t>
            </a:r>
            <a:r>
              <a:rPr lang="en-US" sz="1100" spc="-10" dirty="0">
                <a:latin typeface="Arial"/>
                <a:cs typeface="Arial"/>
              </a:rPr>
              <a:t>transfers. </a:t>
            </a:r>
            <a:endParaRPr sz="1100" dirty="0">
              <a:latin typeface="Arial"/>
              <a:cs typeface="Arial"/>
            </a:endParaRPr>
          </a:p>
          <a:p>
            <a:pPr marL="161925" indent="-149225">
              <a:lnSpc>
                <a:spcPct val="114000"/>
              </a:lnSpc>
              <a:spcBef>
                <a:spcPts val="600"/>
              </a:spcBef>
              <a:spcAft>
                <a:spcPts val="600"/>
              </a:spcAft>
              <a:buAutoNum type="arabicPeriod"/>
              <a:tabLst>
                <a:tab pos="161925" algn="l"/>
              </a:tabLst>
            </a:pPr>
            <a:r>
              <a:rPr lang="en-US" sz="1100" b="1" spc="-35" dirty="0">
                <a:latin typeface="Arial"/>
                <a:cs typeface="Arial"/>
              </a:rPr>
              <a:t>Key: </a:t>
            </a:r>
            <a:r>
              <a:rPr lang="en-US" sz="1100" spc="-35" dirty="0">
                <a:latin typeface="Arial"/>
                <a:cs typeface="Arial"/>
              </a:rPr>
              <a:t>direction and magnitude of these deviations mimics a lottery. For some states, deviations could be positive/negative, regardless of the difference observed at the national level. </a:t>
            </a:r>
          </a:p>
          <a:p>
            <a:pPr marL="161925" indent="-149225">
              <a:lnSpc>
                <a:spcPct val="114000"/>
              </a:lnSpc>
              <a:spcBef>
                <a:spcPts val="600"/>
              </a:spcBef>
              <a:spcAft>
                <a:spcPts val="600"/>
              </a:spcAft>
              <a:buAutoNum type="arabicPeriod"/>
              <a:tabLst>
                <a:tab pos="161925" algn="l"/>
              </a:tabLst>
            </a:pPr>
            <a:r>
              <a:rPr lang="en-US" sz="1100" spc="-35" dirty="0">
                <a:latin typeface="Arial"/>
                <a:cs typeface="Arial"/>
              </a:rPr>
              <a:t>Plausibly random component on the federal FGP error to states (i.e., random liquidity shock). </a:t>
            </a:r>
            <a:endParaRPr lang="en-US" sz="1100" spc="75" dirty="0">
              <a:latin typeface="Arial"/>
              <a:cs typeface="Arial"/>
            </a:endParaRPr>
          </a:p>
        </p:txBody>
      </p:sp>
    </p:spTree>
    <p:extLst>
      <p:ext uri="{BB962C8B-B14F-4D97-AF65-F5344CB8AC3E}">
        <p14:creationId xmlns:p14="http://schemas.microsoft.com/office/powerpoint/2010/main" val="19859703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4464</TotalTime>
  <Words>5340</Words>
  <Application>Microsoft Macintosh PowerPoint</Application>
  <PresentationFormat>Custom</PresentationFormat>
  <Paragraphs>878</Paragraphs>
  <Slides>35</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Meiryo UI</vt:lpstr>
      <vt:lpstr>Aptos</vt:lpstr>
      <vt:lpstr>Arial</vt:lpstr>
      <vt:lpstr>Cambria</vt:lpstr>
      <vt:lpstr>Cambria Math</vt:lpstr>
      <vt:lpstr>Georgia</vt:lpstr>
      <vt:lpstr>Palatino Linotype</vt:lpstr>
      <vt:lpstr>Tahoma</vt:lpstr>
      <vt:lpstr>Times New Roman</vt:lpstr>
      <vt:lpstr>Office Theme</vt:lpstr>
      <vt:lpstr>Cash Reserves and Short-Term Debt Under Liquidity Constraints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Cash Reserves and Short-Term Debt Under Liquidity Constraints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Federal Assistance and Municipal Borrowing: Unpacking the effects of the CARES Act on Government Liquidity Management</dc:title>
  <dc:creator>Luis Navarro</dc:creator>
  <cp:lastModifiedBy>Navarro Ulloa, Luis Enrique</cp:lastModifiedBy>
  <cp:revision>30</cp:revision>
  <dcterms:created xsi:type="dcterms:W3CDTF">2024-07-10T04:16:11Z</dcterms:created>
  <dcterms:modified xsi:type="dcterms:W3CDTF">2024-09-12T15:28:19Z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2024-07-10T00:00:00Z</vt:filetime>
  </property>
  <property fmtid="{D5CDD505-2E9C-101B-9397-08002B2CF9AE}" pid="3" name="Creator">
    <vt:lpwstr>LaTeX with Beamer class</vt:lpwstr>
  </property>
  <property fmtid="{D5CDD505-2E9C-101B-9397-08002B2CF9AE}" pid="4" name="LastSaved">
    <vt:filetime>2024-07-10T00:00:00Z</vt:filetime>
  </property>
  <property fmtid="{D5CDD505-2E9C-101B-9397-08002B2CF9AE}" pid="5" name="PTEX.Fullbanner">
    <vt:lpwstr>This is pdfTeX, Version 3.141592653-2.6-1.40.23 (TeX Live 2021) kpathsea version 6.3.3</vt:lpwstr>
  </property>
  <property fmtid="{D5CDD505-2E9C-101B-9397-08002B2CF9AE}" pid="6" name="Producer">
    <vt:lpwstr>pdfTeX-1.40.23</vt:lpwstr>
  </property>
</Properties>
</file>